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6"/>
  </p:notesMasterIdLst>
  <p:sldIdLst>
    <p:sldId id="305" r:id="rId2"/>
    <p:sldId id="272" r:id="rId3"/>
    <p:sldId id="303" r:id="rId4"/>
    <p:sldId id="306" r:id="rId5"/>
    <p:sldId id="280" r:id="rId6"/>
    <p:sldId id="260" r:id="rId7"/>
    <p:sldId id="261" r:id="rId8"/>
    <p:sldId id="262" r:id="rId9"/>
    <p:sldId id="645" r:id="rId10"/>
    <p:sldId id="646" r:id="rId11"/>
    <p:sldId id="644" r:id="rId12"/>
    <p:sldId id="264" r:id="rId13"/>
    <p:sldId id="311" r:id="rId14"/>
    <p:sldId id="318" r:id="rId15"/>
    <p:sldId id="633" r:id="rId16"/>
    <p:sldId id="634" r:id="rId17"/>
    <p:sldId id="636" r:id="rId18"/>
    <p:sldId id="647" r:id="rId19"/>
    <p:sldId id="643" r:id="rId20"/>
    <p:sldId id="307" r:id="rId21"/>
    <p:sldId id="315" r:id="rId22"/>
    <p:sldId id="271" r:id="rId23"/>
    <p:sldId id="505" r:id="rId24"/>
    <p:sldId id="638" r:id="rId25"/>
    <p:sldId id="639" r:id="rId26"/>
    <p:sldId id="640" r:id="rId27"/>
    <p:sldId id="641" r:id="rId28"/>
    <p:sldId id="637" r:id="rId29"/>
    <p:sldId id="419" r:id="rId30"/>
    <p:sldId id="565" r:id="rId31"/>
    <p:sldId id="507" r:id="rId32"/>
    <p:sldId id="508" r:id="rId33"/>
    <p:sldId id="566" r:id="rId34"/>
    <p:sldId id="562" r:id="rId35"/>
    <p:sldId id="567" r:id="rId36"/>
    <p:sldId id="568" r:id="rId37"/>
    <p:sldId id="569" r:id="rId38"/>
    <p:sldId id="570" r:id="rId39"/>
    <p:sldId id="571" r:id="rId40"/>
    <p:sldId id="469" r:id="rId41"/>
    <p:sldId id="572" r:id="rId42"/>
    <p:sldId id="296" r:id="rId43"/>
    <p:sldId id="470" r:id="rId44"/>
    <p:sldId id="573" r:id="rId45"/>
    <p:sldId id="574" r:id="rId46"/>
    <p:sldId id="575" r:id="rId47"/>
    <p:sldId id="576" r:id="rId48"/>
    <p:sldId id="577" r:id="rId49"/>
    <p:sldId id="578" r:id="rId50"/>
    <p:sldId id="579" r:id="rId51"/>
    <p:sldId id="580" r:id="rId52"/>
    <p:sldId id="581" r:id="rId53"/>
    <p:sldId id="582" r:id="rId54"/>
    <p:sldId id="583" r:id="rId55"/>
    <p:sldId id="584" r:id="rId56"/>
    <p:sldId id="585" r:id="rId57"/>
    <p:sldId id="586" r:id="rId58"/>
    <p:sldId id="587" r:id="rId59"/>
    <p:sldId id="588" r:id="rId60"/>
    <p:sldId id="589" r:id="rId61"/>
    <p:sldId id="471" r:id="rId62"/>
    <p:sldId id="590" r:id="rId63"/>
    <p:sldId id="591" r:id="rId64"/>
    <p:sldId id="592" r:id="rId65"/>
    <p:sldId id="547" r:id="rId66"/>
    <p:sldId id="593" r:id="rId67"/>
    <p:sldId id="594" r:id="rId68"/>
    <p:sldId id="595" r:id="rId69"/>
    <p:sldId id="503" r:id="rId70"/>
    <p:sldId id="596" r:id="rId71"/>
    <p:sldId id="597" r:id="rId72"/>
    <p:sldId id="491" r:id="rId73"/>
    <p:sldId id="528" r:id="rId74"/>
    <p:sldId id="598" r:id="rId7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autoAdjust="0"/>
    <p:restoredTop sz="60608" autoAdjust="0"/>
  </p:normalViewPr>
  <p:slideViewPr>
    <p:cSldViewPr snapToGrid="0">
      <p:cViewPr varScale="1">
        <p:scale>
          <a:sx n="173" d="100"/>
          <a:sy n="173" d="100"/>
        </p:scale>
        <p:origin x="516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tiff>
</file>

<file path=ppt/media/image11.png>
</file>

<file path=ppt/media/image12.png>
</file>

<file path=ppt/media/image13.tiff>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1/14/20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Our Sprint 1 Sprint Planning will be Thursday. Every other sprint, Sprint Planning will be the first class of the sprint. </a:t>
            </a:r>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35270940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31483167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sz="1200"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16</a:t>
            </a:fld>
            <a:endParaRPr lang="en-US"/>
          </a:p>
        </p:txBody>
      </p:sp>
    </p:spTree>
    <p:extLst>
      <p:ext uri="{BB962C8B-B14F-4D97-AF65-F5344CB8AC3E}">
        <p14:creationId xmlns:p14="http://schemas.microsoft.com/office/powerpoint/2010/main" val="11770888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17</a:t>
            </a:fld>
            <a:endParaRPr lang="en-US"/>
          </a:p>
        </p:txBody>
      </p:sp>
    </p:spTree>
    <p:extLst>
      <p:ext uri="{BB962C8B-B14F-4D97-AF65-F5344CB8AC3E}">
        <p14:creationId xmlns:p14="http://schemas.microsoft.com/office/powerpoint/2010/main" val="23467366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mj-lt"/>
              <a:buAutoNum type="arabicPeriod"/>
            </a:pPr>
            <a:r>
              <a:rPr lang="en-US" sz="1000" dirty="0"/>
              <a:t>Split up into “two pizza sized” teams (4-6 people)</a:t>
            </a:r>
          </a:p>
          <a:p>
            <a:pPr marL="457200" indent="-457200">
              <a:buFont typeface="+mj-lt"/>
              <a:buAutoNum type="arabicPeriod"/>
            </a:pPr>
            <a:r>
              <a:rPr lang="en-US" sz="1000" dirty="0"/>
              <a:t>Make sure that the team has a mix of programming experience levels</a:t>
            </a:r>
          </a:p>
          <a:p>
            <a:pPr marL="457200" indent="-457200">
              <a:buFont typeface="+mj-lt"/>
              <a:buAutoNum type="arabicPeriod"/>
            </a:pPr>
            <a:r>
              <a:rPr lang="en-US" sz="1000" dirty="0"/>
              <a:t>MacOS users may want to be on the same team</a:t>
            </a:r>
          </a:p>
          <a:p>
            <a:pPr marL="457200" indent="-457200">
              <a:buFont typeface="+mj-lt"/>
              <a:buAutoNum type="arabicPeriod"/>
            </a:pPr>
            <a:r>
              <a:rPr lang="en-US" sz="1000" dirty="0"/>
              <a:t>Identify a Scrum Master</a:t>
            </a:r>
          </a:p>
          <a:p>
            <a:pPr marL="457200" indent="-457200">
              <a:buFont typeface="+mj-lt"/>
              <a:buAutoNum type="arabicPeriod"/>
            </a:pPr>
            <a:r>
              <a:rPr lang="en-US" sz="1000" dirty="0"/>
              <a:t>Select an adjective/noun team name (i.e. Brown Bears, Backrow Bobcats, etc.)</a:t>
            </a:r>
          </a:p>
          <a:p>
            <a:pPr marL="457200" indent="-457200">
              <a:buFont typeface="+mj-lt"/>
              <a:buAutoNum type="arabicPeriod"/>
            </a:pPr>
            <a:r>
              <a:rPr lang="en-US" sz="1000" dirty="0"/>
              <a:t>Co-locate your team</a:t>
            </a:r>
          </a:p>
          <a:p>
            <a:pPr marL="457200" indent="-457200">
              <a:buFont typeface="+mj-lt"/>
              <a:buAutoNum type="arabicPeriod"/>
            </a:pPr>
            <a:r>
              <a:rPr lang="en-US" sz="1000" dirty="0"/>
              <a:t>Add your team name to your name card</a:t>
            </a:r>
          </a:p>
          <a:p>
            <a:pPr marL="457200" indent="-457200">
              <a:buFont typeface="+mj-lt"/>
              <a:buAutoNum type="arabicPeriod"/>
            </a:pPr>
            <a:r>
              <a:rPr lang="en-US" sz="1000" dirty="0"/>
              <a:t>Take a team picture (with name cards)</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dirty="0"/>
          </a:p>
        </p:txBody>
      </p:sp>
    </p:spTree>
    <p:extLst>
      <p:ext uri="{BB962C8B-B14F-4D97-AF65-F5344CB8AC3E}">
        <p14:creationId xmlns:p14="http://schemas.microsoft.com/office/powerpoint/2010/main" val="13655064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20</a:t>
            </a:fld>
            <a:endParaRPr lang="en-US"/>
          </a:p>
        </p:txBody>
      </p:sp>
    </p:spTree>
    <p:extLst>
      <p:ext uri="{BB962C8B-B14F-4D97-AF65-F5344CB8AC3E}">
        <p14:creationId xmlns:p14="http://schemas.microsoft.com/office/powerpoint/2010/main" val="8878041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Optimism, good natured humor, and effectively working together is immensely important to delivering good software… and likely equally important to delivering just about any quality product</a:t>
            </a:r>
          </a:p>
          <a:p>
            <a:endParaRPr lang="en-US" sz="1000" dirty="0"/>
          </a:p>
          <a:p>
            <a:r>
              <a:rPr lang="en-US" sz="1000" dirty="0"/>
              <a:t>Even if you don’t intend to be a professional software developer, many of the things that we learn will be valuable in related areas. </a:t>
            </a:r>
          </a:p>
          <a:p>
            <a:endParaRPr lang="en-US" sz="1000" dirty="0"/>
          </a:p>
          <a:p>
            <a:r>
              <a:rPr lang="en-US" sz="1000" dirty="0" err="1"/>
              <a:t>Soooo</a:t>
            </a:r>
            <a:r>
              <a:rPr lang="en-US" sz="1000" dirty="0"/>
              <a:t>… We have 16 weeks to learn something valuable and interesting. Let’s enjoy our time together and make the most out of it. </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23</a:t>
            </a:fld>
            <a:endParaRPr lang="en-US"/>
          </a:p>
        </p:txBody>
      </p:sp>
    </p:spTree>
    <p:extLst>
      <p:ext uri="{BB962C8B-B14F-4D97-AF65-F5344CB8AC3E}">
        <p14:creationId xmlns:p14="http://schemas.microsoft.com/office/powerpoint/2010/main" val="20949861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24</a:t>
            </a:fld>
            <a:endParaRPr lang="en-US"/>
          </a:p>
        </p:txBody>
      </p:sp>
    </p:spTree>
    <p:extLst>
      <p:ext uri="{BB962C8B-B14F-4D97-AF65-F5344CB8AC3E}">
        <p14:creationId xmlns:p14="http://schemas.microsoft.com/office/powerpoint/2010/main" val="3546260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39002695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files are binary files some binary files can be interpreted as text files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text files are ASCII and some text files are UTF-8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ASCII files are valid UTF-8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quote vs. curly quote in ASCII vs UTF-8</a:t>
            </a:r>
          </a:p>
        </p:txBody>
      </p:sp>
      <p:sp>
        <p:nvSpPr>
          <p:cNvPr id="4" name="Slide Number Placeholder 3"/>
          <p:cNvSpPr>
            <a:spLocks noGrp="1"/>
          </p:cNvSpPr>
          <p:nvPr>
            <p:ph type="sldNum" sz="quarter" idx="10"/>
          </p:nvPr>
        </p:nvSpPr>
        <p:spPr/>
        <p:txBody>
          <a:bodyPr/>
          <a:lstStyle/>
          <a:p>
            <a:fld id="{23B99BB9-C7F6-43B3-A122-46088ABB36FB}" type="slidenum">
              <a:rPr lang="en-US" smtClean="0"/>
              <a:t>25</a:t>
            </a:fld>
            <a:endParaRPr lang="en-US"/>
          </a:p>
        </p:txBody>
      </p:sp>
    </p:spTree>
    <p:extLst>
      <p:ext uri="{BB962C8B-B14F-4D97-AF65-F5344CB8AC3E}">
        <p14:creationId xmlns:p14="http://schemas.microsoft.com/office/powerpoint/2010/main" val="3311305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26</a:t>
            </a:fld>
            <a:endParaRPr lang="en-US"/>
          </a:p>
        </p:txBody>
      </p:sp>
    </p:spTree>
    <p:extLst>
      <p:ext uri="{BB962C8B-B14F-4D97-AF65-F5344CB8AC3E}">
        <p14:creationId xmlns:p14="http://schemas.microsoft.com/office/powerpoint/2010/main" val="27987662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27</a:t>
            </a:fld>
            <a:endParaRPr lang="en-US"/>
          </a:p>
        </p:txBody>
      </p:sp>
    </p:spTree>
    <p:extLst>
      <p:ext uri="{BB962C8B-B14F-4D97-AF65-F5344CB8AC3E}">
        <p14:creationId xmlns:p14="http://schemas.microsoft.com/office/powerpoint/2010/main" val="37981363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27248507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16963963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3218192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18891608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35</a:t>
            </a:fld>
            <a:endParaRPr lang="en-US" dirty="0"/>
          </a:p>
        </p:txBody>
      </p:sp>
    </p:spTree>
    <p:extLst>
      <p:ext uri="{BB962C8B-B14F-4D97-AF65-F5344CB8AC3E}">
        <p14:creationId xmlns:p14="http://schemas.microsoft.com/office/powerpoint/2010/main" val="9252769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Optimism, good natured humor, and effectively working together is immensely important to delivering good software… and likely equally important to delivering just about any quality product</a:t>
            </a:r>
          </a:p>
          <a:p>
            <a:endParaRPr lang="en-US" sz="1000" dirty="0"/>
          </a:p>
          <a:p>
            <a:r>
              <a:rPr lang="en-US" sz="1000" dirty="0"/>
              <a:t>Even if you don’t intend to be a professional software developer, many of the things that we learn will be valuable in related areas. </a:t>
            </a:r>
          </a:p>
          <a:p>
            <a:endParaRPr lang="en-US" sz="1000" dirty="0"/>
          </a:p>
          <a:p>
            <a:r>
              <a:rPr lang="en-US" sz="1000" dirty="0" err="1"/>
              <a:t>Soooo</a:t>
            </a:r>
            <a:r>
              <a:rPr lang="en-US" sz="1000" dirty="0"/>
              <a:t>… We have 16 weeks to learn something valuable and interesting. Let’s enjoy our time together and make the most out of it. </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17963072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705777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Discussion Topics</a:t>
            </a:r>
          </a:p>
          <a:p>
            <a:r>
              <a:rPr lang="en-US" dirty="0"/>
              <a:t>How many of you are interested/focused on being a software developer?</a:t>
            </a:r>
          </a:p>
          <a:p>
            <a:r>
              <a:rPr lang="en-US" dirty="0"/>
              <a:t>… prefer to be in Project Management or Business Analyst positions?</a:t>
            </a:r>
          </a:p>
          <a:p>
            <a:r>
              <a:rPr lang="en-US" dirty="0"/>
              <a:t>… domain expert?</a:t>
            </a:r>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6548586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38</a:t>
            </a:fld>
            <a:endParaRPr lang="en-US"/>
          </a:p>
        </p:txBody>
      </p:sp>
    </p:spTree>
    <p:extLst>
      <p:ext uri="{BB962C8B-B14F-4D97-AF65-F5344CB8AC3E}">
        <p14:creationId xmlns:p14="http://schemas.microsoft.com/office/powerpoint/2010/main" val="32534478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40</a:t>
            </a:fld>
            <a:endParaRPr lang="en-US"/>
          </a:p>
        </p:txBody>
      </p:sp>
    </p:spTree>
    <p:extLst>
      <p:ext uri="{BB962C8B-B14F-4D97-AF65-F5344CB8AC3E}">
        <p14:creationId xmlns:p14="http://schemas.microsoft.com/office/powerpoint/2010/main" val="15532068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files are binary files some binary files can be interpreted as text files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text files are ASCII and some text files are UTF-8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ASCII files are valid UTF-8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quote vs. curly quote in ASCII vs UTF-8</a:t>
            </a:r>
          </a:p>
        </p:txBody>
      </p:sp>
      <p:sp>
        <p:nvSpPr>
          <p:cNvPr id="4" name="Slide Number Placeholder 3"/>
          <p:cNvSpPr>
            <a:spLocks noGrp="1"/>
          </p:cNvSpPr>
          <p:nvPr>
            <p:ph type="sldNum" sz="quarter" idx="10"/>
          </p:nvPr>
        </p:nvSpPr>
        <p:spPr/>
        <p:txBody>
          <a:bodyPr/>
          <a:lstStyle/>
          <a:p>
            <a:fld id="{23B99BB9-C7F6-43B3-A122-46088ABB36FB}" type="slidenum">
              <a:rPr lang="en-US" smtClean="0"/>
              <a:t>41</a:t>
            </a:fld>
            <a:endParaRPr lang="en-US"/>
          </a:p>
        </p:txBody>
      </p:sp>
    </p:spTree>
    <p:extLst>
      <p:ext uri="{BB962C8B-B14F-4D97-AF65-F5344CB8AC3E}">
        <p14:creationId xmlns:p14="http://schemas.microsoft.com/office/powerpoint/2010/main" val="13236200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42</a:t>
            </a:fld>
            <a:endParaRPr lang="en-US"/>
          </a:p>
        </p:txBody>
      </p:sp>
    </p:spTree>
    <p:extLst>
      <p:ext uri="{BB962C8B-B14F-4D97-AF65-F5344CB8AC3E}">
        <p14:creationId xmlns:p14="http://schemas.microsoft.com/office/powerpoint/2010/main" val="269159565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43</a:t>
            </a:fld>
            <a:endParaRPr lang="en-US"/>
          </a:p>
        </p:txBody>
      </p:sp>
    </p:spTree>
    <p:extLst>
      <p:ext uri="{BB962C8B-B14F-4D97-AF65-F5344CB8AC3E}">
        <p14:creationId xmlns:p14="http://schemas.microsoft.com/office/powerpoint/2010/main" val="2304469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44</a:t>
            </a:fld>
            <a:endParaRPr lang="en-US" dirty="0"/>
          </a:p>
        </p:txBody>
      </p:sp>
    </p:spTree>
    <p:extLst>
      <p:ext uri="{BB962C8B-B14F-4D97-AF65-F5344CB8AC3E}">
        <p14:creationId xmlns:p14="http://schemas.microsoft.com/office/powerpoint/2010/main" val="323178054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45</a:t>
            </a:fld>
            <a:endParaRPr lang="en-US" dirty="0"/>
          </a:p>
        </p:txBody>
      </p:sp>
    </p:spTree>
    <p:extLst>
      <p:ext uri="{BB962C8B-B14F-4D97-AF65-F5344CB8AC3E}">
        <p14:creationId xmlns:p14="http://schemas.microsoft.com/office/powerpoint/2010/main" val="39930529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47</a:t>
            </a:fld>
            <a:endParaRPr lang="en-US" dirty="0"/>
          </a:p>
        </p:txBody>
      </p:sp>
    </p:spTree>
    <p:extLst>
      <p:ext uri="{BB962C8B-B14F-4D97-AF65-F5344CB8AC3E}">
        <p14:creationId xmlns:p14="http://schemas.microsoft.com/office/powerpoint/2010/main" val="5386179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48</a:t>
            </a:fld>
            <a:endParaRPr lang="en-US" dirty="0"/>
          </a:p>
        </p:txBody>
      </p:sp>
    </p:spTree>
    <p:extLst>
      <p:ext uri="{BB962C8B-B14F-4D97-AF65-F5344CB8AC3E}">
        <p14:creationId xmlns:p14="http://schemas.microsoft.com/office/powerpoint/2010/main" val="19418603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49</a:t>
            </a:fld>
            <a:endParaRPr lang="en-US"/>
          </a:p>
        </p:txBody>
      </p:sp>
    </p:spTree>
    <p:extLst>
      <p:ext uri="{BB962C8B-B14F-4D97-AF65-F5344CB8AC3E}">
        <p14:creationId xmlns:p14="http://schemas.microsoft.com/office/powerpoint/2010/main" val="1397415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37319186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51</a:t>
            </a:fld>
            <a:endParaRPr lang="en-US" dirty="0"/>
          </a:p>
        </p:txBody>
      </p:sp>
    </p:spTree>
    <p:extLst>
      <p:ext uri="{BB962C8B-B14F-4D97-AF65-F5344CB8AC3E}">
        <p14:creationId xmlns:p14="http://schemas.microsoft.com/office/powerpoint/2010/main" val="12040225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52</a:t>
            </a:fld>
            <a:endParaRPr lang="en-US" dirty="0"/>
          </a:p>
        </p:txBody>
      </p:sp>
    </p:spTree>
    <p:extLst>
      <p:ext uri="{BB962C8B-B14F-4D97-AF65-F5344CB8AC3E}">
        <p14:creationId xmlns:p14="http://schemas.microsoft.com/office/powerpoint/2010/main" val="111645792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53</a:t>
            </a:fld>
            <a:endParaRPr lang="en-US" dirty="0"/>
          </a:p>
        </p:txBody>
      </p:sp>
    </p:spTree>
    <p:extLst>
      <p:ext uri="{BB962C8B-B14F-4D97-AF65-F5344CB8AC3E}">
        <p14:creationId xmlns:p14="http://schemas.microsoft.com/office/powerpoint/2010/main" val="8141151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54</a:t>
            </a:fld>
            <a:endParaRPr lang="en-US" dirty="0"/>
          </a:p>
        </p:txBody>
      </p:sp>
    </p:spTree>
    <p:extLst>
      <p:ext uri="{BB962C8B-B14F-4D97-AF65-F5344CB8AC3E}">
        <p14:creationId xmlns:p14="http://schemas.microsoft.com/office/powerpoint/2010/main" val="308570187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56</a:t>
            </a:fld>
            <a:endParaRPr lang="en-US" dirty="0"/>
          </a:p>
        </p:txBody>
      </p:sp>
    </p:spTree>
    <p:extLst>
      <p:ext uri="{BB962C8B-B14F-4D97-AF65-F5344CB8AC3E}">
        <p14:creationId xmlns:p14="http://schemas.microsoft.com/office/powerpoint/2010/main" val="5954936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57</a:t>
            </a:fld>
            <a:endParaRPr lang="en-US" dirty="0"/>
          </a:p>
        </p:txBody>
      </p:sp>
    </p:spTree>
    <p:extLst>
      <p:ext uri="{BB962C8B-B14F-4D97-AF65-F5344CB8AC3E}">
        <p14:creationId xmlns:p14="http://schemas.microsoft.com/office/powerpoint/2010/main" val="53724820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58</a:t>
            </a:fld>
            <a:endParaRPr lang="en-US"/>
          </a:p>
        </p:txBody>
      </p:sp>
    </p:spTree>
    <p:extLst>
      <p:ext uri="{BB962C8B-B14F-4D97-AF65-F5344CB8AC3E}">
        <p14:creationId xmlns:p14="http://schemas.microsoft.com/office/powerpoint/2010/main" val="223104481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60</a:t>
            </a:fld>
            <a:endParaRPr lang="en-US" dirty="0"/>
          </a:p>
        </p:txBody>
      </p:sp>
    </p:spTree>
    <p:extLst>
      <p:ext uri="{BB962C8B-B14F-4D97-AF65-F5344CB8AC3E}">
        <p14:creationId xmlns:p14="http://schemas.microsoft.com/office/powerpoint/2010/main" val="385175565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possible exception would be non-proportional based fonts</a:t>
            </a:r>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61</a:t>
            </a:fld>
            <a:endParaRPr lang="en-US"/>
          </a:p>
        </p:txBody>
      </p:sp>
    </p:spTree>
    <p:extLst>
      <p:ext uri="{BB962C8B-B14F-4D97-AF65-F5344CB8AC3E}">
        <p14:creationId xmlns:p14="http://schemas.microsoft.com/office/powerpoint/2010/main" val="23422133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62</a:t>
            </a:fld>
            <a:endParaRPr lang="en-US" dirty="0"/>
          </a:p>
        </p:txBody>
      </p:sp>
    </p:spTree>
    <p:extLst>
      <p:ext uri="{BB962C8B-B14F-4D97-AF65-F5344CB8AC3E}">
        <p14:creationId xmlns:p14="http://schemas.microsoft.com/office/powerpoint/2010/main" val="2035174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240008486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Encapsulation</a:t>
            </a:r>
          </a:p>
          <a:p>
            <a:r>
              <a:rPr lang="en-US" sz="1000" dirty="0"/>
              <a:t>Inheritance</a:t>
            </a:r>
          </a:p>
          <a:p>
            <a:r>
              <a:rPr lang="en-US" sz="1000" dirty="0"/>
              <a:t>Polymorphism</a:t>
            </a:r>
          </a:p>
          <a:p>
            <a:endParaRPr lang="en-US" sz="1000" dirty="0"/>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63</a:t>
            </a:fld>
            <a:endParaRPr lang="en-US" dirty="0"/>
          </a:p>
        </p:txBody>
      </p:sp>
    </p:spTree>
    <p:extLst>
      <p:ext uri="{BB962C8B-B14F-4D97-AF65-F5344CB8AC3E}">
        <p14:creationId xmlns:p14="http://schemas.microsoft.com/office/powerpoint/2010/main" val="84813001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64</a:t>
            </a:fld>
            <a:endParaRPr lang="en-US" dirty="0"/>
          </a:p>
        </p:txBody>
      </p:sp>
    </p:spTree>
    <p:extLst>
      <p:ext uri="{BB962C8B-B14F-4D97-AF65-F5344CB8AC3E}">
        <p14:creationId xmlns:p14="http://schemas.microsoft.com/office/powerpoint/2010/main" val="34646260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65</a:t>
            </a:fld>
            <a:endParaRPr lang="en-US"/>
          </a:p>
        </p:txBody>
      </p:sp>
    </p:spTree>
    <p:extLst>
      <p:ext uri="{BB962C8B-B14F-4D97-AF65-F5344CB8AC3E}">
        <p14:creationId xmlns:p14="http://schemas.microsoft.com/office/powerpoint/2010/main" val="168816580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67</a:t>
            </a:fld>
            <a:endParaRPr lang="en-US" dirty="0"/>
          </a:p>
        </p:txBody>
      </p:sp>
    </p:spTree>
    <p:extLst>
      <p:ext uri="{BB962C8B-B14F-4D97-AF65-F5344CB8AC3E}">
        <p14:creationId xmlns:p14="http://schemas.microsoft.com/office/powerpoint/2010/main" val="429307686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68</a:t>
            </a:fld>
            <a:endParaRPr lang="en-US" dirty="0"/>
          </a:p>
        </p:txBody>
      </p:sp>
    </p:spTree>
    <p:extLst>
      <p:ext uri="{BB962C8B-B14F-4D97-AF65-F5344CB8AC3E}">
        <p14:creationId xmlns:p14="http://schemas.microsoft.com/office/powerpoint/2010/main" val="225950928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69</a:t>
            </a:fld>
            <a:endParaRPr lang="en-US"/>
          </a:p>
        </p:txBody>
      </p:sp>
    </p:spTree>
    <p:extLst>
      <p:ext uri="{BB962C8B-B14F-4D97-AF65-F5344CB8AC3E}">
        <p14:creationId xmlns:p14="http://schemas.microsoft.com/office/powerpoint/2010/main" val="100280017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72</a:t>
            </a:fld>
            <a:endParaRPr lang="en-US"/>
          </a:p>
        </p:txBody>
      </p:sp>
    </p:spTree>
    <p:extLst>
      <p:ext uri="{BB962C8B-B14F-4D97-AF65-F5344CB8AC3E}">
        <p14:creationId xmlns:p14="http://schemas.microsoft.com/office/powerpoint/2010/main" val="223716260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73</a:t>
            </a:fld>
            <a:endParaRPr lang="en-US"/>
          </a:p>
        </p:txBody>
      </p:sp>
    </p:spTree>
    <p:extLst>
      <p:ext uri="{BB962C8B-B14F-4D97-AF65-F5344CB8AC3E}">
        <p14:creationId xmlns:p14="http://schemas.microsoft.com/office/powerpoint/2010/main" val="1644263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6443028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8</a:t>
            </a:fld>
            <a:endParaRPr lang="en-US"/>
          </a:p>
        </p:txBody>
      </p:sp>
    </p:spTree>
    <p:extLst>
      <p:ext uri="{BB962C8B-B14F-4D97-AF65-F5344CB8AC3E}">
        <p14:creationId xmlns:p14="http://schemas.microsoft.com/office/powerpoint/2010/main" val="2315836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11</a:t>
            </a:fld>
            <a:endParaRPr lang="en-US"/>
          </a:p>
        </p:txBody>
      </p:sp>
    </p:spTree>
    <p:extLst>
      <p:ext uri="{BB962C8B-B14F-4D97-AF65-F5344CB8AC3E}">
        <p14:creationId xmlns:p14="http://schemas.microsoft.com/office/powerpoint/2010/main" val="1919367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12</a:t>
            </a:fld>
            <a:endParaRPr lang="en-US" dirty="0"/>
          </a:p>
        </p:txBody>
      </p:sp>
    </p:spTree>
    <p:extLst>
      <p:ext uri="{BB962C8B-B14F-4D97-AF65-F5344CB8AC3E}">
        <p14:creationId xmlns:p14="http://schemas.microsoft.com/office/powerpoint/2010/main" val="8036354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lewisu.edu/academics/comsci/"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lewisu.smartcatalogiq.com/en/Undergrad-2019-2020/Undergraduate-Catalog/College-of-Aviation-Science-and-Technology/Computer-Science/Computer-Science-Bachelor-of-Science"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www.theregister.co.uk/2018/05/08/windows_notepad_unix_linux_macos/"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thenewstack.io/spaces-vs-tabs-a-20-year-debate-and-now-this-what-the-hell-is-wrong-with-go/"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www.theregister.co.uk/2018/05/08/windows_notepad_unix_linux_macos/"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thenewstack.io/spaces-vs-tabs-a-20-year-debate-and-now-this-what-the-hell-is-wrong-with-go/"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hyperlink" Target="http://www.slate.com/articles/technology/technology/2011/01/space_invaders.html" TargetMode="External"/><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hyperlink" Target="https://en.wikipedia.org/wiki/Documentation_generator" TargetMode="External"/><Relationship Id="rId2" Type="http://schemas.openxmlformats.org/officeDocument/2006/relationships/hyperlink" Target="https://en.wikipedia.org/wiki/Javadoc" TargetMode="External"/><Relationship Id="rId1" Type="http://schemas.openxmlformats.org/officeDocument/2006/relationships/slideLayout" Target="../slideLayouts/slideLayout2.xml"/><Relationship Id="rId5" Type="http://schemas.openxmlformats.org/officeDocument/2006/relationships/hyperlink" Target="https://en.wikipedia.org/wiki/Javadoc#cite_note-6" TargetMode="External"/><Relationship Id="rId4" Type="http://schemas.openxmlformats.org/officeDocument/2006/relationships/hyperlink" Target="https://en.wikipedia.org/wiki/Javadoc#cite_note-5" TargetMode="Externa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youtube.com/watch?v=9TycLR0TqFA"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fontScale="92500" lnSpcReduction="10000"/>
          </a:bodyPr>
          <a:lstStyle/>
          <a:p>
            <a:pPr marL="0" indent="0">
              <a:buNone/>
            </a:pPr>
            <a:r>
              <a:rPr lang="en-US" sz="2200" dirty="0"/>
              <a:t>Agenda for Tuesday, January 14</a:t>
            </a:r>
            <a:r>
              <a:rPr lang="en-US" sz="2200" baseline="30000" dirty="0"/>
              <a:t>th</a:t>
            </a:r>
            <a:r>
              <a:rPr lang="en-US" sz="2200" dirty="0"/>
              <a:t> from 2 to 3:15pm CT:</a:t>
            </a:r>
          </a:p>
          <a:p>
            <a:pPr marL="457200" indent="-457200">
              <a:buFont typeface="+mj-lt"/>
              <a:buAutoNum type="arabicPeriod"/>
            </a:pPr>
            <a:r>
              <a:rPr lang="en-US" sz="2200" dirty="0"/>
              <a:t>Welcome!</a:t>
            </a:r>
          </a:p>
          <a:p>
            <a:pPr marL="457200" indent="-457200">
              <a:buFont typeface="+mj-lt"/>
              <a:buAutoNum type="arabicPeriod"/>
            </a:pPr>
            <a:r>
              <a:rPr lang="en-US" sz="2200" dirty="0"/>
              <a:t>Friendly Conversation Topic… let’s make sure that everyone can hear and speak</a:t>
            </a:r>
          </a:p>
          <a:p>
            <a:pPr marL="457200" indent="-457200">
              <a:buFont typeface="+mj-lt"/>
              <a:buAutoNum type="arabicPeriod"/>
            </a:pPr>
            <a:r>
              <a:rPr lang="en-US" sz="2200" dirty="0"/>
              <a:t>Introductions*</a:t>
            </a:r>
          </a:p>
          <a:p>
            <a:pPr marL="457200" indent="-457200">
              <a:buFont typeface="+mj-lt"/>
              <a:buAutoNum type="arabicPeriod"/>
            </a:pPr>
            <a:r>
              <a:rPr lang="en-US" sz="2200" dirty="0"/>
              <a:t>Course Overview</a:t>
            </a:r>
          </a:p>
          <a:p>
            <a:pPr marL="457200" indent="-457200">
              <a:buFont typeface="+mj-lt"/>
              <a:buAutoNum type="arabicPeriod"/>
            </a:pPr>
            <a:r>
              <a:rPr lang="en-US" sz="2200" dirty="0"/>
              <a:t>Review Course Syllabus</a:t>
            </a:r>
          </a:p>
          <a:p>
            <a:pPr marL="457200" indent="-457200">
              <a:buFont typeface="+mj-lt"/>
              <a:buAutoNum type="arabicPeriod"/>
            </a:pPr>
            <a:r>
              <a:rPr lang="en-US" sz="2200" dirty="0"/>
              <a:t>Assignments for Next Class</a:t>
            </a:r>
          </a:p>
          <a:p>
            <a:pPr marL="457200" indent="-457200">
              <a:buFont typeface="+mj-lt"/>
              <a:buAutoNum type="arabicPeriod"/>
            </a:pPr>
            <a:r>
              <a:rPr lang="en-US" sz="2200" dirty="0"/>
              <a:t>Preview Week 1 / Sprint 1 Activities &amp; Assignments</a:t>
            </a:r>
          </a:p>
          <a:p>
            <a:pPr marL="457200" indent="-457200">
              <a:buFont typeface="+mj-lt"/>
              <a:buAutoNum type="arabicPeriod"/>
            </a:pPr>
            <a:r>
              <a:rPr lang="en-US" sz="2200" dirty="0"/>
              <a:t>Lab… starting no later than 2:45pm CT</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2124048" y="1964403"/>
            <a:ext cx="7398211" cy="3713725"/>
          </a:xfrm>
          <a:prstGeom prst="rect">
            <a:avLst/>
          </a:prstGeom>
        </p:spPr>
      </p:pic>
    </p:spTree>
    <p:extLst>
      <p:ext uri="{BB962C8B-B14F-4D97-AF65-F5344CB8AC3E}">
        <p14:creationId xmlns:p14="http://schemas.microsoft.com/office/powerpoint/2010/main" val="41569019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Software Engineering (cpsc-24500)</a:t>
            </a:r>
          </a:p>
          <a:p>
            <a:pPr marL="0" indent="0">
              <a:buNone/>
            </a:pPr>
            <a:r>
              <a:rPr lang="en-US" sz="2000" dirty="0"/>
              <a:t>Part of our Lewis University Computer Science program </a:t>
            </a:r>
            <a:r>
              <a:rPr lang="en-US" sz="2000" dirty="0">
                <a:hlinkClick r:id="rId3"/>
              </a:rPr>
              <a:t>[link]</a:t>
            </a:r>
            <a:endParaRPr lang="en-US" sz="2000" dirty="0"/>
          </a:p>
          <a:p>
            <a:pPr marL="0" indent="0">
              <a:buNone/>
            </a:pPr>
            <a:r>
              <a:rPr lang="en-US" sz="2000" dirty="0"/>
              <a:t>Computer Science (BS) </a:t>
            </a:r>
            <a:r>
              <a:rPr lang="en-US" sz="2000" dirty="0">
                <a:hlinkClick r:id="rId4"/>
              </a:rPr>
              <a:t>[link]</a:t>
            </a: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533357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Syllabus Overview</a:t>
            </a:r>
          </a:p>
        </p:txBody>
      </p:sp>
    </p:spTree>
    <p:extLst>
      <p:ext uri="{BB962C8B-B14F-4D97-AF65-F5344CB8AC3E}">
        <p14:creationId xmlns:p14="http://schemas.microsoft.com/office/powerpoint/2010/main" val="16618878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u="sng" dirty="0"/>
              <a:t>Preview</a:t>
            </a:r>
            <a:r>
              <a:rPr lang="en-US" sz="4800" dirty="0"/>
              <a:t> of Weeks 1&amp;2 / </a:t>
            </a:r>
            <a:br>
              <a:rPr lang="en-US" sz="4800" dirty="0"/>
            </a:br>
            <a:r>
              <a:rPr lang="en-US" sz="4800" dirty="0"/>
              <a:t>Sprint 1 Activities List &amp; Assignments</a:t>
            </a:r>
          </a:p>
        </p:txBody>
      </p:sp>
    </p:spTree>
    <p:extLst>
      <p:ext uri="{BB962C8B-B14F-4D97-AF65-F5344CB8AC3E}">
        <p14:creationId xmlns:p14="http://schemas.microsoft.com/office/powerpoint/2010/main" val="2589612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1800" dirty="0"/>
              <a:t>Complete Activity List items through item 8 before our next class and be prepared to discuss them </a:t>
            </a:r>
          </a:p>
          <a:p>
            <a:pPr marL="0" indent="0">
              <a:buNone/>
            </a:pPr>
            <a:r>
              <a:rPr lang="en-US" sz="1800" dirty="0"/>
              <a:t> </a:t>
            </a:r>
          </a:p>
          <a:p>
            <a:pPr marL="0" indent="0">
              <a:buNone/>
            </a:pPr>
            <a:r>
              <a:rPr lang="en-US" sz="1800" b="1" dirty="0"/>
              <a:t>Take your name tags with you and bring them back to class through the end of Sprint 2</a:t>
            </a:r>
          </a:p>
        </p:txBody>
      </p:sp>
    </p:spTree>
    <p:extLst>
      <p:ext uri="{BB962C8B-B14F-4D97-AF65-F5344CB8AC3E}">
        <p14:creationId xmlns:p14="http://schemas.microsoft.com/office/powerpoint/2010/main" val="39349923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243124"/>
          </a:xfrm>
        </p:spPr>
        <p:txBody>
          <a:bodyPr>
            <a:noAutofit/>
          </a:bodyPr>
          <a:lstStyle/>
          <a:p>
            <a:pPr marL="0" indent="0">
              <a:spcBef>
                <a:spcPts val="0"/>
              </a:spcBef>
              <a:buNone/>
            </a:pPr>
            <a:r>
              <a:rPr lang="en-US" sz="1800" dirty="0"/>
              <a:t>Review Agile, Scrum, and Scrum Teams and divide up into Scrum Teams of 4 to 6 members</a:t>
            </a:r>
          </a:p>
          <a:p>
            <a:pPr marL="0" indent="0">
              <a:spcBef>
                <a:spcPts val="0"/>
              </a:spcBef>
              <a:buNone/>
            </a:pPr>
            <a:endParaRPr lang="en-US" sz="1800" dirty="0"/>
          </a:p>
          <a:p>
            <a:pPr marL="0" indent="0">
              <a:buNone/>
            </a:pPr>
            <a:r>
              <a:rPr lang="en-US" sz="1800" dirty="0"/>
              <a:t>As A Scrum Team:</a:t>
            </a:r>
          </a:p>
          <a:p>
            <a:pPr marL="457200" indent="-457200">
              <a:buFont typeface="+mj-lt"/>
              <a:buAutoNum type="arabicPeriod"/>
            </a:pPr>
            <a:r>
              <a:rPr lang="en-US" sz="1800" dirty="0"/>
              <a:t>Co-locate your team</a:t>
            </a:r>
          </a:p>
          <a:p>
            <a:pPr marL="457200" indent="-457200">
              <a:buFont typeface="+mj-lt"/>
              <a:buAutoNum type="arabicPeriod"/>
            </a:pPr>
            <a:r>
              <a:rPr lang="en-US" sz="1800" dirty="0"/>
              <a:t>Select a Scrum Master</a:t>
            </a:r>
          </a:p>
          <a:p>
            <a:pPr marL="457200" indent="-457200">
              <a:buFont typeface="+mj-lt"/>
              <a:buAutoNum type="arabicPeriod"/>
            </a:pPr>
            <a:r>
              <a:rPr lang="en-US" sz="1800" dirty="0"/>
              <a:t>Determine an adjective/noun name for your team (i.e. Blue Dolphins or Bodacious Crew)</a:t>
            </a:r>
          </a:p>
          <a:p>
            <a:pPr marL="457200" indent="-457200">
              <a:buFont typeface="+mj-lt"/>
              <a:buAutoNum type="arabicPeriod"/>
            </a:pPr>
            <a:r>
              <a:rPr lang="en-US" sz="1800" dirty="0"/>
              <a:t>Complete individual name cards </a:t>
            </a:r>
          </a:p>
          <a:p>
            <a:pPr marL="457200" indent="-457200">
              <a:buFont typeface="+mj-lt"/>
              <a:buAutoNum type="arabicPeriod"/>
            </a:pPr>
            <a:r>
              <a:rPr lang="en-US" sz="1800" dirty="0"/>
              <a:t>Introduce yourself to your team an be ready to make introductions to the class</a:t>
            </a:r>
          </a:p>
          <a:p>
            <a:pPr marL="457200" indent="-457200">
              <a:buFont typeface="+mj-lt"/>
              <a:buAutoNum type="arabicPeriod"/>
            </a:pPr>
            <a:r>
              <a:rPr lang="en-US" sz="1800" dirty="0"/>
              <a:t>Report-out at 2:55pm CT</a:t>
            </a:r>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a:t>
            </a:r>
            <a:r>
              <a:rPr lang="en-US" u="sng" dirty="0"/>
              <a:t>stand up, give your name, your team name</a:t>
            </a:r>
            <a:r>
              <a:rPr lang="en-US" dirty="0"/>
              <a:t>,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25707163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9" y="1105894"/>
            <a:ext cx="10515601" cy="4646211"/>
          </a:xfrm>
        </p:spPr>
        <p:txBody>
          <a:bodyPr anchor="ctr">
            <a:normAutofit/>
          </a:bodyPr>
          <a:lstStyle/>
          <a:p>
            <a:pPr marL="0" indent="0">
              <a:spcAft>
                <a:spcPts val="600"/>
              </a:spcAft>
              <a:buNone/>
            </a:pPr>
            <a:r>
              <a:rPr lang="en-US" sz="3600" dirty="0"/>
              <a:t>Agile Manifesto</a:t>
            </a:r>
          </a:p>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p:txBody>
      </p:sp>
    </p:spTree>
    <p:extLst>
      <p:ext uri="{BB962C8B-B14F-4D97-AF65-F5344CB8AC3E}">
        <p14:creationId xmlns:p14="http://schemas.microsoft.com/office/powerpoint/2010/main" val="8277154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38410259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Recall Blended Learning &amp; Flipped Classroom</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2124048" y="1964403"/>
            <a:ext cx="7398211" cy="3713725"/>
          </a:xfrm>
          <a:prstGeom prst="rect">
            <a:avLst/>
          </a:prstGeom>
        </p:spPr>
      </p:pic>
    </p:spTree>
    <p:extLst>
      <p:ext uri="{BB962C8B-B14F-4D97-AF65-F5344CB8AC3E}">
        <p14:creationId xmlns:p14="http://schemas.microsoft.com/office/powerpoint/2010/main" val="31309762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 (continued)</a:t>
            </a:r>
            <a:endParaRPr lang="en-US" sz="3600" b="1" i="1" u="sng" dirty="0"/>
          </a:p>
        </p:txBody>
      </p:sp>
      <p:sp>
        <p:nvSpPr>
          <p:cNvPr id="3" name="Content Placeholder 2"/>
          <p:cNvSpPr>
            <a:spLocks noGrp="1"/>
          </p:cNvSpPr>
          <p:nvPr>
            <p:ph idx="1"/>
          </p:nvPr>
        </p:nvSpPr>
        <p:spPr>
          <a:xfrm>
            <a:off x="838200" y="1122399"/>
            <a:ext cx="10718950" cy="3243124"/>
          </a:xfrm>
        </p:spPr>
        <p:txBody>
          <a:bodyPr>
            <a:noAutofit/>
          </a:bodyPr>
          <a:lstStyle/>
          <a:p>
            <a:pPr marL="0" indent="0">
              <a:spcBef>
                <a:spcPts val="0"/>
              </a:spcBef>
              <a:buNone/>
            </a:pPr>
            <a:r>
              <a:rPr lang="en-US" sz="1800" dirty="0"/>
              <a:t>Review Agile, Scrum, and Scrum Teams and divide up into Scrum Teams of 4 to 6 members of mixed skill levels</a:t>
            </a:r>
          </a:p>
          <a:p>
            <a:pPr marL="0" indent="0">
              <a:spcBef>
                <a:spcPts val="0"/>
              </a:spcBef>
              <a:buNone/>
            </a:pPr>
            <a:endParaRPr lang="en-US" sz="1800" dirty="0"/>
          </a:p>
          <a:p>
            <a:pPr marL="0" indent="0">
              <a:buNone/>
            </a:pPr>
            <a:r>
              <a:rPr lang="en-US" sz="1800" dirty="0"/>
              <a:t>As A Scrum Team:</a:t>
            </a:r>
          </a:p>
          <a:p>
            <a:pPr marL="457200" indent="-457200">
              <a:buFont typeface="+mj-lt"/>
              <a:buAutoNum type="arabicPeriod"/>
            </a:pPr>
            <a:r>
              <a:rPr lang="en-US" sz="1800" dirty="0"/>
              <a:t>Co-locate your team</a:t>
            </a:r>
          </a:p>
          <a:p>
            <a:pPr marL="457200" indent="-457200">
              <a:buFont typeface="+mj-lt"/>
              <a:buAutoNum type="arabicPeriod"/>
            </a:pPr>
            <a:r>
              <a:rPr lang="en-US" sz="1800" dirty="0"/>
              <a:t>Select a Scrum Master</a:t>
            </a:r>
          </a:p>
          <a:p>
            <a:pPr marL="457200" indent="-457200">
              <a:buFont typeface="+mj-lt"/>
              <a:buAutoNum type="arabicPeriod"/>
            </a:pPr>
            <a:r>
              <a:rPr lang="en-US" sz="1800" dirty="0"/>
              <a:t>Determine an adjective/noun name for your team (i.e. Blue Dolphins or Bodacious Crew)</a:t>
            </a:r>
          </a:p>
          <a:p>
            <a:pPr marL="457200" indent="-457200">
              <a:buFont typeface="+mj-lt"/>
              <a:buAutoNum type="arabicPeriod"/>
            </a:pPr>
            <a:r>
              <a:rPr lang="en-US" sz="1800" dirty="0"/>
              <a:t>Complete individual name cards </a:t>
            </a:r>
          </a:p>
          <a:p>
            <a:pPr marL="457200" indent="-457200">
              <a:buFont typeface="+mj-lt"/>
              <a:buAutoNum type="arabicPeriod"/>
            </a:pPr>
            <a:r>
              <a:rPr lang="en-US" sz="1800" dirty="0"/>
              <a:t>Introduce yourself to your team an be ready to make introductions to the class</a:t>
            </a:r>
          </a:p>
          <a:p>
            <a:pPr marL="457200" indent="-457200">
              <a:buFont typeface="+mj-lt"/>
              <a:buAutoNum type="arabicPeriod"/>
            </a:pPr>
            <a:r>
              <a:rPr lang="en-US" sz="1800" dirty="0"/>
              <a:t>Report-out at 2:55pm CT</a:t>
            </a:r>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a:t>
            </a:r>
            <a:r>
              <a:rPr lang="en-US" u="sng" dirty="0"/>
              <a:t>stand up, give your name, your team name</a:t>
            </a:r>
            <a:r>
              <a:rPr lang="en-US" dirty="0"/>
              <a:t>,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4046757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231898"/>
            <a:ext cx="10718950" cy="5030679"/>
          </a:xfrm>
        </p:spPr>
        <p:txBody>
          <a:bodyPr>
            <a:normAutofit/>
          </a:bodyPr>
          <a:lstStyle/>
          <a:p>
            <a:pPr marL="0" indent="0">
              <a:spcBef>
                <a:spcPts val="1800"/>
              </a:spcBef>
              <a:buNone/>
            </a:pPr>
            <a:r>
              <a:rPr lang="en-US" sz="2000" dirty="0"/>
              <a:t>This is:</a:t>
            </a:r>
          </a:p>
          <a:p>
            <a:pPr marL="0" indent="0">
              <a:spcBef>
                <a:spcPts val="600"/>
              </a:spcBef>
              <a:buNone/>
            </a:pPr>
            <a:r>
              <a:rPr lang="en-US" sz="2000" dirty="0"/>
              <a:t>	Object-Oriented Programming</a:t>
            </a:r>
          </a:p>
          <a:p>
            <a:pPr marL="0" indent="0">
              <a:spcBef>
                <a:spcPts val="600"/>
              </a:spcBef>
              <a:buNone/>
            </a:pPr>
            <a:r>
              <a:rPr lang="en-US" sz="2000" dirty="0"/>
              <a:t>	</a:t>
            </a:r>
            <a:r>
              <a:rPr lang="en-US" sz="2000" dirty="0" err="1"/>
              <a:t>TTr</a:t>
            </a:r>
            <a:r>
              <a:rPr lang="en-US" sz="2000" dirty="0"/>
              <a:t> 2-3:15pm CT</a:t>
            </a:r>
          </a:p>
          <a:p>
            <a:pPr marL="0" indent="0">
              <a:spcBef>
                <a:spcPts val="600"/>
              </a:spcBef>
              <a:buNone/>
            </a:pPr>
            <a:r>
              <a:rPr lang="en-US" sz="2000" dirty="0"/>
              <a:t>	AS 104A</a:t>
            </a:r>
          </a:p>
          <a:p>
            <a:pPr marL="0" indent="0">
              <a:spcBef>
                <a:spcPts val="2400"/>
              </a:spcBef>
              <a:buNone/>
            </a:pPr>
            <a:r>
              <a:rPr lang="en-US" sz="2000" dirty="0"/>
              <a:t>And I am:</a:t>
            </a:r>
          </a:p>
          <a:p>
            <a:pPr marL="0" indent="0">
              <a:spcBef>
                <a:spcPts val="600"/>
              </a:spcBef>
              <a:buNone/>
            </a:pPr>
            <a:r>
              <a:rPr lang="en-US" sz="2000" dirty="0"/>
              <a:t>	Eric Pogue</a:t>
            </a:r>
          </a:p>
          <a:p>
            <a:pPr marL="0" indent="0">
              <a:spcBef>
                <a:spcPts val="600"/>
              </a:spcBef>
              <a:buNone/>
            </a:pPr>
            <a:endParaRPr lang="en-US" sz="2000" dirty="0"/>
          </a:p>
          <a:p>
            <a:pPr marL="0" indent="0">
              <a:spcBef>
                <a:spcPts val="600"/>
              </a:spcBef>
              <a:buNone/>
            </a:pPr>
            <a:endParaRPr lang="en-US" sz="2000" dirty="0"/>
          </a:p>
          <a:p>
            <a:pPr marL="0" indent="0">
              <a:spcBef>
                <a:spcPts val="600"/>
              </a:spcBef>
              <a:buNone/>
            </a:pPr>
            <a:r>
              <a:rPr lang="en-US" sz="2000" b="1" dirty="0"/>
              <a:t>Review Welcome Announcements</a:t>
            </a:r>
          </a:p>
          <a:p>
            <a:pPr marL="0" indent="0">
              <a:spcBef>
                <a:spcPts val="600"/>
              </a:spcBef>
              <a:buNone/>
            </a:pPr>
            <a:endParaRPr lang="en-US" sz="2000" dirty="0"/>
          </a:p>
        </p:txBody>
      </p:sp>
    </p:spTree>
    <p:extLst>
      <p:ext uri="{BB962C8B-B14F-4D97-AF65-F5344CB8AC3E}">
        <p14:creationId xmlns:p14="http://schemas.microsoft.com/office/powerpoint/2010/main" val="24194172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Introductions – Name Cards plus Interesting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736810"/>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fill out a name card…</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followed by Last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in the upper right-hand corner to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Also place a “A” by the number if you are part of the aeronautical program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Leave a little space at the bottom so that you can add your Scrum team name next class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961389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p>
        </p:txBody>
      </p:sp>
    </p:spTree>
    <p:extLst>
      <p:ext uri="{BB962C8B-B14F-4D97-AF65-F5344CB8AC3E}">
        <p14:creationId xmlns:p14="http://schemas.microsoft.com/office/powerpoint/2010/main" val="16504771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11308186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a:bodyPr>
          <a:lstStyle/>
          <a:p>
            <a:pPr marL="0" indent="0">
              <a:buNone/>
            </a:pPr>
            <a:r>
              <a:rPr lang="en-US" sz="1800" dirty="0"/>
              <a:t>Agenda for Thursday, January 16</a:t>
            </a:r>
            <a:r>
              <a:rPr lang="en-US" sz="1800" baseline="30000" dirty="0"/>
              <a:t>th</a:t>
            </a:r>
            <a:r>
              <a:rPr lang="en-US" sz="1800" dirty="0"/>
              <a:t> from 2 to 3:15pm CT:</a:t>
            </a:r>
          </a:p>
          <a:p>
            <a:pPr marL="457200" indent="-457200">
              <a:buFont typeface="+mj-lt"/>
              <a:buAutoNum type="arabicPeriod"/>
            </a:pPr>
            <a:r>
              <a:rPr lang="en-US" sz="1800" dirty="0"/>
              <a:t>Friendly Conversation Topic</a:t>
            </a:r>
          </a:p>
          <a:p>
            <a:pPr marL="457200" indent="-457200">
              <a:buFont typeface="+mj-lt"/>
              <a:buAutoNum type="arabicPeriod"/>
            </a:pPr>
            <a:r>
              <a:rPr lang="en-US" sz="1800" dirty="0"/>
              <a:t>Review Assignment from Last Class</a:t>
            </a:r>
          </a:p>
          <a:p>
            <a:pPr marL="457200" indent="-457200">
              <a:buFont typeface="+mj-lt"/>
              <a:buAutoNum type="arabicPeriod"/>
            </a:pPr>
            <a:r>
              <a:rPr lang="en-US" sz="1800" dirty="0"/>
              <a:t>Sprint Planning</a:t>
            </a:r>
          </a:p>
          <a:p>
            <a:pPr marL="457200" indent="-457200">
              <a:buFont typeface="+mj-lt"/>
              <a:buAutoNum type="arabicPeriod"/>
            </a:pPr>
            <a:r>
              <a:rPr lang="en-US" sz="1800" dirty="0"/>
              <a:t>Assignment for Next Class</a:t>
            </a:r>
          </a:p>
          <a:p>
            <a:pPr marL="457200" indent="-457200">
              <a:buFont typeface="+mj-lt"/>
              <a:buAutoNum type="arabicPeriod"/>
            </a:pPr>
            <a:r>
              <a:rPr lang="en-US" sz="1800" dirty="0"/>
              <a:t>Lab</a:t>
            </a:r>
          </a:p>
          <a:p>
            <a:pPr marL="457200" indent="-457200">
              <a:buFont typeface="+mj-lt"/>
              <a:buAutoNum type="arabicPeriod"/>
            </a:pPr>
            <a:r>
              <a:rPr lang="en-US" sz="1800" dirty="0"/>
              <a:t>Wrap-up and Final Questions/Comments</a:t>
            </a:r>
          </a:p>
          <a:p>
            <a:pPr marL="0" indent="0">
              <a:buNone/>
            </a:pPr>
            <a:endParaRPr lang="en-US" sz="1800" dirty="0"/>
          </a:p>
          <a:p>
            <a:pPr marL="0" indent="0">
              <a:buNone/>
            </a:pPr>
            <a:r>
              <a:rPr lang="en-US" sz="18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110614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Text File Encoding Standards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0" y="1553528"/>
            <a:ext cx="10515599" cy="5075871"/>
          </a:xfrm>
        </p:spPr>
        <p:txBody>
          <a:bodyPr>
            <a:normAutofit/>
          </a:bodyPr>
          <a:lstStyle/>
          <a:p>
            <a:pPr marL="0" indent="0">
              <a:spcAft>
                <a:spcPts val="600"/>
              </a:spcAft>
              <a:buNone/>
            </a:pPr>
            <a:r>
              <a:rPr lang="en-US" sz="2000" dirty="0"/>
              <a:t>ASCII</a:t>
            </a:r>
          </a:p>
          <a:p>
            <a:pPr marL="0" indent="0">
              <a:spcAft>
                <a:spcPts val="600"/>
              </a:spcAft>
              <a:buNone/>
            </a:pPr>
            <a:r>
              <a:rPr lang="en-US" sz="2000" dirty="0"/>
              <a:t>Unicode</a:t>
            </a:r>
          </a:p>
          <a:p>
            <a:pPr marL="0" indent="0">
              <a:spcAft>
                <a:spcPts val="600"/>
              </a:spcAft>
              <a:buNone/>
            </a:pPr>
            <a:r>
              <a:rPr lang="en-US" sz="2000" dirty="0"/>
              <a:t>UTF-8</a:t>
            </a:r>
          </a:p>
          <a:p>
            <a:pPr marL="0" indent="0">
              <a:spcAft>
                <a:spcPts val="600"/>
              </a:spcAft>
              <a:buNone/>
            </a:pPr>
            <a:r>
              <a:rPr lang="en-US" sz="2000" dirty="0"/>
              <a:t>Others</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endParaRPr lang="en-US" sz="2000" dirty="0"/>
          </a:p>
        </p:txBody>
      </p:sp>
      <p:pic>
        <p:nvPicPr>
          <p:cNvPr id="8" name="Picture 7">
            <a:extLst>
              <a:ext uri="{FF2B5EF4-FFF2-40B4-BE49-F238E27FC236}">
                <a16:creationId xmlns:a16="http://schemas.microsoft.com/office/drawing/2014/main" id="{6D419FF6-75F8-44B2-AFA4-ECF14FB72582}"/>
              </a:ext>
            </a:extLst>
          </p:cNvPr>
          <p:cNvPicPr>
            <a:picLocks noChangeAspect="1"/>
          </p:cNvPicPr>
          <p:nvPr/>
        </p:nvPicPr>
        <p:blipFill>
          <a:blip r:embed="rId3"/>
          <a:stretch>
            <a:fillRect/>
          </a:stretch>
        </p:blipFill>
        <p:spPr>
          <a:xfrm>
            <a:off x="3295649" y="1868804"/>
            <a:ext cx="6848476" cy="4040601"/>
          </a:xfrm>
          <a:prstGeom prst="rect">
            <a:avLst/>
          </a:prstGeom>
        </p:spPr>
      </p:pic>
    </p:spTree>
    <p:extLst>
      <p:ext uri="{BB962C8B-B14F-4D97-AF65-F5344CB8AC3E}">
        <p14:creationId xmlns:p14="http://schemas.microsoft.com/office/powerpoint/2010/main" val="4124516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ASCII</a:t>
            </a:r>
          </a:p>
        </p:txBody>
      </p:sp>
      <p:pic>
        <p:nvPicPr>
          <p:cNvPr id="7" name="Picture 6">
            <a:extLst>
              <a:ext uri="{FF2B5EF4-FFF2-40B4-BE49-F238E27FC236}">
                <a16:creationId xmlns:a16="http://schemas.microsoft.com/office/drawing/2014/main" id="{7EC1BC82-5C90-0944-A5E4-C76430FBC7F4}"/>
              </a:ext>
            </a:extLst>
          </p:cNvPr>
          <p:cNvPicPr>
            <a:picLocks noChangeAspect="1"/>
          </p:cNvPicPr>
          <p:nvPr/>
        </p:nvPicPr>
        <p:blipFill>
          <a:blip r:embed="rId3"/>
          <a:stretch>
            <a:fillRect/>
          </a:stretch>
        </p:blipFill>
        <p:spPr>
          <a:xfrm>
            <a:off x="2411362" y="1491916"/>
            <a:ext cx="7735289" cy="4905094"/>
          </a:xfrm>
          <a:prstGeom prst="rect">
            <a:avLst/>
          </a:prstGeom>
        </p:spPr>
      </p:pic>
    </p:spTree>
    <p:extLst>
      <p:ext uri="{BB962C8B-B14F-4D97-AF65-F5344CB8AC3E}">
        <p14:creationId xmlns:p14="http://schemas.microsoft.com/office/powerpoint/2010/main" val="30515365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Text File End-Of-Line (EOL) and Encoding</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524953"/>
            <a:ext cx="10515599" cy="5075871"/>
          </a:xfrm>
        </p:spPr>
        <p:txBody>
          <a:bodyPr>
            <a:normAutofit/>
          </a:bodyPr>
          <a:lstStyle/>
          <a:p>
            <a:pPr marL="0" indent="0">
              <a:spcAft>
                <a:spcPts val="600"/>
              </a:spcAft>
              <a:buNone/>
            </a:pPr>
            <a:r>
              <a:rPr lang="en-US" sz="2000" dirty="0"/>
              <a:t>Industry adoption of end-of-line encoding includes: </a:t>
            </a:r>
          </a:p>
          <a:p>
            <a:pPr marL="0" indent="0">
              <a:spcAft>
                <a:spcPts val="600"/>
              </a:spcAft>
              <a:buNone/>
            </a:pPr>
            <a:endParaRPr lang="en-US" sz="2000" dirty="0"/>
          </a:p>
          <a:p>
            <a:pPr marL="0" indent="0">
              <a:spcAft>
                <a:spcPts val="600"/>
              </a:spcAft>
              <a:buNone/>
            </a:pPr>
            <a:r>
              <a:rPr lang="en-US" sz="2000" dirty="0"/>
              <a:t>Windows: 	Both Carriage Return (CR, \r, 0x0d) and Line Feed (LF, \n, 0x0a) together.</a:t>
            </a:r>
          </a:p>
          <a:p>
            <a:pPr marL="0" indent="0">
              <a:spcAft>
                <a:spcPts val="600"/>
              </a:spcAft>
              <a:buNone/>
            </a:pPr>
            <a:r>
              <a:rPr lang="en-US" sz="2000" dirty="0"/>
              <a:t>Unix/Linux/OSX: 	Just Line Feed (LF, \n, 0x0a)</a:t>
            </a:r>
          </a:p>
          <a:p>
            <a:pPr marL="0" indent="0">
              <a:spcAft>
                <a:spcPts val="600"/>
              </a:spcAft>
              <a:buNone/>
            </a:pPr>
            <a:r>
              <a:rPr lang="en-US" sz="2000" dirty="0"/>
              <a:t>Mac (pre-OSX): 	Just Carriage Return (CR, \r, 0x0d)</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r>
              <a:rPr lang="en-US" sz="2000" dirty="0"/>
              <a:t>Article on Windows Notepad supporting non-Windows EOF conventions </a:t>
            </a:r>
            <a:r>
              <a:rPr lang="en-US" sz="2000" dirty="0">
                <a:hlinkClick r:id="rId3"/>
              </a:rPr>
              <a:t>[link]</a:t>
            </a:r>
            <a:endParaRPr lang="en-US" sz="2000" dirty="0"/>
          </a:p>
        </p:txBody>
      </p:sp>
    </p:spTree>
    <p:extLst>
      <p:ext uri="{BB962C8B-B14F-4D97-AF65-F5344CB8AC3E}">
        <p14:creationId xmlns:p14="http://schemas.microsoft.com/office/powerpoint/2010/main" val="14320127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Source Code Indenting and Tabs vs Spaces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490663"/>
            <a:ext cx="10515599" cy="5075871"/>
          </a:xfrm>
        </p:spPr>
        <p:txBody>
          <a:bodyPr>
            <a:normAutofit/>
          </a:bodyPr>
          <a:lstStyle/>
          <a:p>
            <a:pPr marL="0" indent="0">
              <a:spcAft>
                <a:spcPts val="600"/>
              </a:spcAft>
              <a:buNone/>
            </a:pPr>
            <a:r>
              <a:rPr lang="en-US" sz="2000" dirty="0"/>
              <a:t>Source code should be indented consistently in order to promote readability. </a:t>
            </a:r>
          </a:p>
          <a:p>
            <a:pPr marL="0" indent="0">
              <a:spcAft>
                <a:spcPts val="600"/>
              </a:spcAft>
              <a:buNone/>
            </a:pPr>
            <a:r>
              <a:rPr lang="en-US" sz="2000" dirty="0"/>
              <a:t>Tabs versus Spaces has been a holy war among programmers since source files were created:</a:t>
            </a:r>
          </a:p>
          <a:p>
            <a:pPr marL="0" indent="0">
              <a:spcAft>
                <a:spcPts val="600"/>
              </a:spcAft>
              <a:buNone/>
            </a:pPr>
            <a:r>
              <a:rPr lang="en-US" sz="2000" dirty="0"/>
              <a:t>“Should source-code lines be indented using tab characters or space characters? … and if spaces, how many spaces?” </a:t>
            </a:r>
            <a:r>
              <a:rPr lang="en-US" sz="2000" dirty="0">
                <a:hlinkClick r:id="rId3"/>
              </a:rPr>
              <a:t>[link]</a:t>
            </a:r>
            <a:endParaRPr lang="en-US" sz="2000" dirty="0"/>
          </a:p>
          <a:p>
            <a:pPr marL="0" indent="0">
              <a:spcAft>
                <a:spcPts val="600"/>
              </a:spcAft>
              <a:buNone/>
            </a:pPr>
            <a:endParaRPr lang="en-US" sz="2000" dirty="0"/>
          </a:p>
          <a:p>
            <a:pPr marL="0" indent="0">
              <a:spcAft>
                <a:spcPts val="600"/>
              </a:spcAft>
              <a:buNone/>
            </a:pPr>
            <a:r>
              <a:rPr lang="en-US" sz="2000" u="sng" dirty="0"/>
              <a:t>Rules:</a:t>
            </a:r>
          </a:p>
          <a:p>
            <a:pPr marL="457200" indent="-457200">
              <a:spcAft>
                <a:spcPts val="600"/>
              </a:spcAft>
              <a:buFont typeface="+mj-lt"/>
              <a:buAutoNum type="arabicPeriod"/>
            </a:pPr>
            <a:r>
              <a:rPr lang="en-US" sz="2000" dirty="0"/>
              <a:t>Be consistent with yourself</a:t>
            </a:r>
          </a:p>
          <a:p>
            <a:pPr marL="457200" indent="-457200">
              <a:spcAft>
                <a:spcPts val="600"/>
              </a:spcAft>
              <a:buFont typeface="+mj-lt"/>
              <a:buAutoNum type="arabicPeriod"/>
            </a:pPr>
            <a:r>
              <a:rPr lang="en-US" sz="2000" dirty="0"/>
              <a:t>Be consistent with your project… and fellow developers on the project</a:t>
            </a:r>
          </a:p>
          <a:p>
            <a:pPr marL="457200" indent="-457200">
              <a:spcAft>
                <a:spcPts val="600"/>
              </a:spcAft>
              <a:buFont typeface="+mj-lt"/>
              <a:buAutoNum type="arabicPeriod"/>
            </a:pPr>
            <a:r>
              <a:rPr lang="en-US" sz="2000" dirty="0"/>
              <a:t>Be consistent with your organization</a:t>
            </a:r>
          </a:p>
          <a:p>
            <a:pPr marL="0" indent="0">
              <a:spcAft>
                <a:spcPts val="600"/>
              </a:spcAft>
              <a:buNone/>
            </a:pPr>
            <a:endParaRPr lang="en-US" sz="2000" dirty="0"/>
          </a:p>
          <a:p>
            <a:pPr marL="0" indent="0">
              <a:spcAft>
                <a:spcPts val="600"/>
              </a:spcAft>
              <a:buNone/>
            </a:pPr>
            <a:r>
              <a:rPr lang="en-US" sz="2000" dirty="0"/>
              <a:t>For this class, please use four spaces and never utilize tabs.</a:t>
            </a:r>
          </a:p>
        </p:txBody>
      </p:sp>
    </p:spTree>
    <p:extLst>
      <p:ext uri="{BB962C8B-B14F-4D97-AF65-F5344CB8AC3E}">
        <p14:creationId xmlns:p14="http://schemas.microsoft.com/office/powerpoint/2010/main" val="13768659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This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1800" dirty="0"/>
              <a:t>Complete Activity List items through item 8 before our next class and be prepared to discuss them </a:t>
            </a:r>
          </a:p>
          <a:p>
            <a:pPr marL="0" indent="0">
              <a:buNone/>
            </a:pPr>
            <a:r>
              <a:rPr lang="en-US" sz="1800" dirty="0"/>
              <a:t> </a:t>
            </a:r>
          </a:p>
          <a:p>
            <a:pPr marL="0" indent="0">
              <a:buNone/>
            </a:pPr>
            <a:r>
              <a:rPr lang="en-US" sz="1800" b="1" dirty="0"/>
              <a:t>Take your name tags with you and bring them back to class through the end of Sprint 2</a:t>
            </a:r>
          </a:p>
        </p:txBody>
      </p:sp>
    </p:spTree>
    <p:extLst>
      <p:ext uri="{BB962C8B-B14F-4D97-AF65-F5344CB8AC3E}">
        <p14:creationId xmlns:p14="http://schemas.microsoft.com/office/powerpoint/2010/main" val="11054120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&amp; Scrum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3" tooltip="User:Dr ian mitchell (page does not exist)"/>
              </a:rPr>
              <a:t>Dr</a:t>
            </a:r>
            <a:r>
              <a:rPr lang="en-US" dirty="0">
                <a:hlinkClick r:id="rId3" tooltip="User:Dr ian mitchell (page does not exist)"/>
              </a:rPr>
              <a:t> </a:t>
            </a:r>
            <a:r>
              <a:rPr lang="en-US" dirty="0" err="1">
                <a:hlinkClick r:id="rId3" tooltip="User:Dr ian mitchell (page does not exist)"/>
              </a:rPr>
              <a:t>ian</a:t>
            </a:r>
            <a:r>
              <a:rPr lang="en-US" dirty="0">
                <a:hlinkClick r:id="rId3" tooltip="User:Dr ian mitchell (page does not exist)"/>
              </a:rPr>
              <a:t> </a:t>
            </a:r>
            <a:r>
              <a:rPr lang="en-US" dirty="0" err="1">
                <a:hlinkClick r:id="rId3" tooltip="User:Dr ian mitchell (page does not exist)"/>
              </a:rPr>
              <a:t>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2221847" y="2608846"/>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7901EE9-B35E-1246-B87C-60E51728ADB2}"/>
              </a:ext>
            </a:extLst>
          </p:cNvPr>
          <p:cNvSpPr/>
          <p:nvPr/>
        </p:nvSpPr>
        <p:spPr>
          <a:xfrm>
            <a:off x="6548040" y="3052384"/>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175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6820075" y="833369"/>
            <a:ext cx="5476002" cy="1463781"/>
          </a:xfrm>
          <a:noFill/>
        </p:spPr>
        <p:txBody>
          <a:bodyPr vert="horz" lIns="91440" tIns="45720" rIns="91440" bIns="45720" rtlCol="0" anchor="b">
            <a:noAutofit/>
          </a:bodyPr>
          <a:lstStyle/>
          <a:p>
            <a:r>
              <a:rPr lang="en-US" sz="4800" dirty="0"/>
              <a:t>Today’s “Friendly Conversation” topic</a:t>
            </a:r>
          </a:p>
        </p:txBody>
      </p:sp>
      <p:pic>
        <p:nvPicPr>
          <p:cNvPr id="6" name="Picture 5">
            <a:extLst>
              <a:ext uri="{FF2B5EF4-FFF2-40B4-BE49-F238E27FC236}">
                <a16:creationId xmlns:a16="http://schemas.microsoft.com/office/drawing/2014/main" id="{7FDA2849-5AD7-4C4F-A3AD-36172F84681E}"/>
              </a:ext>
            </a:extLst>
          </p:cNvPr>
          <p:cNvPicPr>
            <a:picLocks noChangeAspect="1"/>
          </p:cNvPicPr>
          <p:nvPr/>
        </p:nvPicPr>
        <p:blipFill rotWithShape="1">
          <a:blip r:embed="rId3"/>
          <a:srcRect t="1503" r="-3" b="5267"/>
          <a:stretch/>
        </p:blipFill>
        <p:spPr>
          <a:xfrm>
            <a:off x="20" y="10"/>
            <a:ext cx="6105635" cy="6857990"/>
          </a:xfrm>
          <a:prstGeom prst="rect">
            <a:avLst/>
          </a:prstGeom>
        </p:spPr>
      </p:pic>
    </p:spTree>
    <p:extLst>
      <p:ext uri="{BB962C8B-B14F-4D97-AF65-F5344CB8AC3E}">
        <p14:creationId xmlns:p14="http://schemas.microsoft.com/office/powerpoint/2010/main" val="37222254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Syllabus Overview</a:t>
            </a:r>
          </a:p>
        </p:txBody>
      </p:sp>
    </p:spTree>
    <p:extLst>
      <p:ext uri="{BB962C8B-B14F-4D97-AF65-F5344CB8AC3E}">
        <p14:creationId xmlns:p14="http://schemas.microsoft.com/office/powerpoint/2010/main" val="16393371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Programming Assignment 1</a:t>
            </a:r>
          </a:p>
        </p:txBody>
      </p:sp>
    </p:spTree>
    <p:extLst>
      <p:ext uri="{BB962C8B-B14F-4D97-AF65-F5344CB8AC3E}">
        <p14:creationId xmlns:p14="http://schemas.microsoft.com/office/powerpoint/2010/main" val="23755177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Quiz 1 </a:t>
            </a:r>
          </a:p>
        </p:txBody>
      </p:sp>
    </p:spTree>
    <p:extLst>
      <p:ext uri="{BB962C8B-B14F-4D97-AF65-F5344CB8AC3E}">
        <p14:creationId xmlns:p14="http://schemas.microsoft.com/office/powerpoint/2010/main" val="9899951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dirty="0"/>
              <a:t>Complete Activity List items though 10 and be prepared to discuss in our next class</a:t>
            </a:r>
            <a:endParaRPr lang="en-US" sz="1800" dirty="0"/>
          </a:p>
          <a:p>
            <a:endParaRPr lang="en-US" dirty="0"/>
          </a:p>
        </p:txBody>
      </p:sp>
    </p:spTree>
    <p:extLst>
      <p:ext uri="{BB962C8B-B14F-4D97-AF65-F5344CB8AC3E}">
        <p14:creationId xmlns:p14="http://schemas.microsoft.com/office/powerpoint/2010/main" val="34607836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0" indent="0">
              <a:buNone/>
            </a:pPr>
            <a:r>
              <a:rPr lang="en-US" sz="2000" dirty="0"/>
              <a:t>Organize into Scrum teams (10 minutes):</a:t>
            </a:r>
          </a:p>
          <a:p>
            <a:pPr marL="457200" indent="-457200">
              <a:buFont typeface="+mj-lt"/>
              <a:buAutoNum type="arabicPeriod"/>
            </a:pPr>
            <a:r>
              <a:rPr lang="en-US" sz="2000" dirty="0"/>
              <a:t>Split up into “two pizza sized” teams (3-7 people)</a:t>
            </a:r>
          </a:p>
          <a:p>
            <a:pPr marL="457200" indent="-457200">
              <a:buFont typeface="+mj-lt"/>
              <a:buAutoNum type="arabicPeriod"/>
            </a:pPr>
            <a:r>
              <a:rPr lang="en-US" sz="2000" dirty="0"/>
              <a:t>Make sure that the team has a mix of programming experience levels</a:t>
            </a:r>
          </a:p>
          <a:p>
            <a:pPr marL="457200" indent="-457200">
              <a:buFont typeface="+mj-lt"/>
              <a:buAutoNum type="arabicPeriod"/>
            </a:pPr>
            <a:r>
              <a:rPr lang="en-US" sz="2000" dirty="0"/>
              <a:t>MacOS users may want to be on the same team</a:t>
            </a:r>
          </a:p>
          <a:p>
            <a:pPr marL="457200" indent="-457200">
              <a:buFont typeface="+mj-lt"/>
              <a:buAutoNum type="arabicPeriod"/>
            </a:pPr>
            <a:r>
              <a:rPr lang="en-US" sz="2000" dirty="0"/>
              <a:t>Identify a Scrum Master</a:t>
            </a:r>
          </a:p>
          <a:p>
            <a:pPr marL="457200" indent="-457200">
              <a:buFont typeface="+mj-lt"/>
              <a:buAutoNum type="arabicPeriod"/>
            </a:pPr>
            <a:r>
              <a:rPr lang="en-US" sz="2000" dirty="0"/>
              <a:t>Select a adjective/noun team name (i.e. Brown Bears, Backrow Bobcats, etc.)</a:t>
            </a:r>
          </a:p>
          <a:p>
            <a:pPr marL="457200" indent="-457200">
              <a:buFont typeface="+mj-lt"/>
              <a:buAutoNum type="arabicPeriod"/>
            </a:pPr>
            <a:r>
              <a:rPr lang="en-US" sz="2000" dirty="0"/>
              <a:t>Co-locate your team</a:t>
            </a:r>
          </a:p>
          <a:p>
            <a:pPr marL="457200" indent="-457200">
              <a:buFont typeface="+mj-lt"/>
              <a:buAutoNum type="arabicPeriod"/>
            </a:pPr>
            <a:r>
              <a:rPr lang="en-US" sz="2000" dirty="0"/>
              <a:t>Add your team name to your name card</a:t>
            </a:r>
          </a:p>
          <a:p>
            <a:pPr marL="457200" indent="-457200">
              <a:buFont typeface="+mj-lt"/>
              <a:buAutoNum type="arabicPeriod"/>
            </a:pPr>
            <a:r>
              <a:rPr lang="en-US" sz="2000" dirty="0"/>
              <a:t>Take a team picture (with name cards)</a:t>
            </a:r>
          </a:p>
        </p:txBody>
      </p:sp>
    </p:spTree>
    <p:extLst>
      <p:ext uri="{BB962C8B-B14F-4D97-AF65-F5344CB8AC3E}">
        <p14:creationId xmlns:p14="http://schemas.microsoft.com/office/powerpoint/2010/main" val="11979280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0" indent="0">
              <a:buNone/>
            </a:pPr>
            <a:r>
              <a:rPr lang="en-US" sz="2000" dirty="0"/>
              <a:t>As A Scrum Team:</a:t>
            </a:r>
          </a:p>
          <a:p>
            <a:pPr marL="457200" indent="-457200">
              <a:buFont typeface="+mj-lt"/>
              <a:buAutoNum type="arabicPeriod"/>
            </a:pPr>
            <a:r>
              <a:rPr lang="en-US" sz="2000" dirty="0"/>
              <a:t>Discuss the assignment for next class</a:t>
            </a:r>
          </a:p>
          <a:p>
            <a:pPr marL="457200" indent="-457200">
              <a:buFont typeface="+mj-lt"/>
              <a:buAutoNum type="arabicPeriod"/>
            </a:pPr>
            <a:r>
              <a:rPr lang="en-US" sz="2000" dirty="0"/>
              <a:t>Identify two team members (not the Scrum Master) who will each lead the discussion of a OOP Concept starting at 2:34pm</a:t>
            </a:r>
          </a:p>
          <a:p>
            <a:pPr marL="457200" indent="-457200">
              <a:buFont typeface="+mj-lt"/>
              <a:buAutoNum type="arabicPeriod"/>
            </a:pPr>
            <a:r>
              <a:rPr lang="en-US" sz="2000" dirty="0"/>
              <a:t>Discuss “Object-Oriented Programming Concepts &amp; Practices”</a:t>
            </a:r>
          </a:p>
          <a:p>
            <a:pPr marL="457200" indent="-457200">
              <a:buFont typeface="+mj-lt"/>
              <a:buAutoNum type="arabicPeriod"/>
            </a:pPr>
            <a:r>
              <a:rPr lang="en-US" sz="2000" dirty="0"/>
              <a:t>Team report-out by Scrum Master 2:48</a:t>
            </a:r>
          </a:p>
          <a:p>
            <a:pPr marL="0" indent="0">
              <a:buNone/>
            </a:pPr>
            <a:endParaRPr lang="en-US" sz="2000" dirty="0"/>
          </a:p>
          <a:p>
            <a:pPr marL="0" indent="0">
              <a:buNone/>
            </a:pPr>
            <a:r>
              <a:rPr lang="en-US" sz="2000" u="sng" dirty="0"/>
              <a:t>Team Report-out Guidelines</a:t>
            </a:r>
          </a:p>
          <a:p>
            <a:pPr marL="0" indent="0">
              <a:buNone/>
            </a:pPr>
            <a:r>
              <a:rPr lang="en-US" sz="2000" dirty="0"/>
              <a:t>Scrum Master stand up, give your name, your team name, and briefly answer the following questions:</a:t>
            </a:r>
          </a:p>
          <a:p>
            <a:pPr marL="514350" indent="-514350">
              <a:buFont typeface="+mj-lt"/>
              <a:buAutoNum type="alphaLcParenR"/>
            </a:pPr>
            <a:r>
              <a:rPr lang="en-US" sz="2000" dirty="0"/>
              <a:t>What did you accomplish since the last meeting?</a:t>
            </a:r>
          </a:p>
          <a:p>
            <a:pPr marL="514350" indent="-514350">
              <a:buFont typeface="+mj-lt"/>
              <a:buAutoNum type="alphaLcParenR"/>
            </a:pPr>
            <a:r>
              <a:rPr lang="en-US" sz="2000" dirty="0"/>
              <a:t>What will you working on until the next meeting?</a:t>
            </a:r>
          </a:p>
          <a:p>
            <a:pPr marL="514350" indent="-514350">
              <a:buFont typeface="+mj-lt"/>
              <a:buAutoNum type="alphaLcParenR"/>
            </a:pPr>
            <a:r>
              <a:rPr lang="en-US" sz="2000" dirty="0"/>
              <a:t>Is the team committed to completing assignments? All/Most/Some</a:t>
            </a:r>
          </a:p>
          <a:p>
            <a:pPr marL="514350" indent="-514350">
              <a:buFont typeface="+mj-lt"/>
              <a:buAutoNum type="alphaLcParenR"/>
            </a:pPr>
            <a:r>
              <a:rPr lang="en-US" sz="2000" dirty="0"/>
              <a:t>What is getting in your way or keeping you from completing the assignments?</a:t>
            </a:r>
          </a:p>
          <a:p>
            <a:pPr marL="0" indent="0">
              <a:buNone/>
            </a:pPr>
            <a:endParaRPr lang="en-US" sz="2000" dirty="0"/>
          </a:p>
        </p:txBody>
      </p:sp>
    </p:spTree>
    <p:extLst>
      <p:ext uri="{BB962C8B-B14F-4D97-AF65-F5344CB8AC3E}">
        <p14:creationId xmlns:p14="http://schemas.microsoft.com/office/powerpoint/2010/main" val="23212719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3600" dirty="0"/>
              <a:t>Wrap-up and </a:t>
            </a:r>
            <a:br>
              <a:rPr lang="en-US" sz="3600" dirty="0"/>
            </a:br>
            <a:r>
              <a:rPr lang="en-US" sz="3600" dirty="0"/>
              <a:t>Final Questions/Comments</a:t>
            </a:r>
            <a:br>
              <a:rPr lang="en-US" sz="3600" dirty="0"/>
            </a:br>
            <a:br>
              <a:rPr lang="en-US" sz="3600" dirty="0"/>
            </a:br>
            <a:r>
              <a:rPr lang="en-US" sz="2800" b="1" dirty="0"/>
              <a:t>Take your name tags with you and bring them back to class through the end of Sprint 2</a:t>
            </a:r>
            <a:br>
              <a:rPr lang="en-US" sz="2800" b="1" dirty="0"/>
            </a:br>
            <a:endParaRPr lang="en-US" sz="2800" dirty="0"/>
          </a:p>
        </p:txBody>
      </p:sp>
    </p:spTree>
    <p:extLst>
      <p:ext uri="{BB962C8B-B14F-4D97-AF65-F5344CB8AC3E}">
        <p14:creationId xmlns:p14="http://schemas.microsoft.com/office/powerpoint/2010/main" val="4052233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20010962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fontScale="77500" lnSpcReduction="20000"/>
          </a:bodyPr>
          <a:lstStyle/>
          <a:p>
            <a:pPr marL="0" indent="0">
              <a:buNone/>
            </a:pPr>
            <a:r>
              <a:rPr lang="en-US" sz="2200" dirty="0"/>
              <a:t>Agenda for Friday, August 30</a:t>
            </a:r>
            <a:r>
              <a:rPr lang="en-US" sz="2200" baseline="30000" dirty="0"/>
              <a:t>th</a:t>
            </a:r>
            <a:r>
              <a:rPr lang="en-US" sz="2200" dirty="0"/>
              <a:t> from 2 to 2:50pm CST:</a:t>
            </a:r>
          </a:p>
          <a:p>
            <a:pPr marL="457200" indent="-457200">
              <a:buFont typeface="+mj-lt"/>
              <a:buAutoNum type="arabicPeriod"/>
            </a:pPr>
            <a:r>
              <a:rPr lang="en-US" sz="2200" dirty="0"/>
              <a:t>Review Assignment from Last Class</a:t>
            </a:r>
          </a:p>
          <a:p>
            <a:pPr marL="457200" indent="-457200">
              <a:buFont typeface="+mj-lt"/>
              <a:buAutoNum type="arabicPeriod"/>
            </a:pPr>
            <a:r>
              <a:rPr lang="en-US" sz="2200" dirty="0"/>
              <a:t>Friendly Conversation Topic – Text File Encoding Standards</a:t>
            </a:r>
          </a:p>
          <a:p>
            <a:pPr marL="457200" indent="-457200">
              <a:buFont typeface="+mj-lt"/>
              <a:buAutoNum type="arabicPeriod"/>
            </a:pPr>
            <a:r>
              <a:rPr lang="en-US" sz="2200" dirty="0"/>
              <a:t>Q&amp;A: Programming Assignment 1</a:t>
            </a:r>
          </a:p>
          <a:p>
            <a:pPr marL="457200" indent="-457200">
              <a:buFont typeface="+mj-lt"/>
              <a:buAutoNum type="arabicPeriod"/>
            </a:pPr>
            <a:r>
              <a:rPr lang="en-US" sz="2200" dirty="0"/>
              <a:t>Q&amp;A: Quiz 1</a:t>
            </a:r>
          </a:p>
          <a:p>
            <a:pPr marL="457200" indent="-457200">
              <a:buFont typeface="+mj-lt"/>
              <a:buAutoNum type="arabicPeriod"/>
            </a:pPr>
            <a:r>
              <a:rPr lang="en-US" sz="2400" dirty="0"/>
              <a:t>Q&amp;A: Course Syllabus</a:t>
            </a:r>
          </a:p>
          <a:p>
            <a:pPr marL="457200" indent="-457200">
              <a:buFont typeface="+mj-lt"/>
              <a:buAutoNum type="arabicPeriod"/>
            </a:pPr>
            <a:r>
              <a:rPr lang="en-US" sz="2400" dirty="0"/>
              <a:t>Q&amp;A: Programming Assignment 1</a:t>
            </a:r>
          </a:p>
          <a:p>
            <a:pPr marL="457200" indent="-457200">
              <a:buFont typeface="+mj-lt"/>
              <a:buAutoNum type="arabicPeriod"/>
            </a:pPr>
            <a:r>
              <a:rPr lang="en-US" sz="2400" dirty="0"/>
              <a:t>Q&amp;A: Quiz 1 </a:t>
            </a:r>
          </a:p>
          <a:p>
            <a:pPr marL="457200" indent="-457200">
              <a:buFont typeface="+mj-lt"/>
              <a:buAutoNum type="arabicPeriod"/>
            </a:pPr>
            <a:endParaRPr lang="en-US" sz="2200" dirty="0"/>
          </a:p>
          <a:p>
            <a:pPr marL="457200" indent="-457200">
              <a:buFont typeface="+mj-lt"/>
              <a:buAutoNum type="arabicPeriod"/>
            </a:pPr>
            <a:r>
              <a:rPr lang="en-US" sz="2200" dirty="0"/>
              <a:t>Assignment for Next Class</a:t>
            </a:r>
          </a:p>
          <a:p>
            <a:pPr marL="457200" indent="-457200">
              <a:buFont typeface="+mj-lt"/>
              <a:buAutoNum type="arabicPeriod"/>
            </a:pPr>
            <a:r>
              <a:rPr lang="en-US" sz="2200" dirty="0"/>
              <a:t>Lab</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33105847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from Last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Complete Activity List items 1 through 10 before our next class and be prepared to discuss them </a:t>
            </a:r>
          </a:p>
          <a:p>
            <a:pPr marL="0" indent="0">
              <a:buNone/>
            </a:pPr>
            <a:r>
              <a:rPr lang="en-US" sz="2000" dirty="0"/>
              <a:t> </a:t>
            </a:r>
          </a:p>
          <a:p>
            <a:pPr marL="0" indent="0">
              <a:buNone/>
            </a:pPr>
            <a:r>
              <a:rPr lang="en-US" sz="2000" b="1" dirty="0"/>
              <a:t>Take your name tags with you and bring them back to class through the end of Sprint 2</a:t>
            </a:r>
          </a:p>
          <a:p>
            <a:pPr marL="0" indent="0">
              <a:buNone/>
            </a:pPr>
            <a:endParaRPr lang="en-US" sz="1800" dirty="0"/>
          </a:p>
          <a:p>
            <a:endParaRPr lang="en-US" dirty="0"/>
          </a:p>
        </p:txBody>
      </p:sp>
    </p:spTree>
    <p:extLst>
      <p:ext uri="{BB962C8B-B14F-4D97-AF65-F5344CB8AC3E}">
        <p14:creationId xmlns:p14="http://schemas.microsoft.com/office/powerpoint/2010/main" val="2423104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Introductions – Discussion Board (DB) 1</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429033"/>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use this discussion forum to introduce yourself and to learn about your classmates.</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post a message which includes the following information:</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Your Full Name / Preferred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little about your Family, Home, and College background</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Likely programming environment that you will be utilizing... do you have access to a Windows 10 environment?</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Hobby or Special Interest</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Top two or three things you would like to get out of this class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couple of times during the week would be most convenient for you to participate in a Live Lecture &amp; Discussion session and/or to meet (virtually) with a small group of classmates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Fun Fact about yourself</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post your initial submission by the end of the day Sunday (11:59pm) and respond to one or more of your classmates' posts by the end of the day the following Sunday.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771012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Text File Encoding Standards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0" y="1553528"/>
            <a:ext cx="10515599" cy="5075871"/>
          </a:xfrm>
        </p:spPr>
        <p:txBody>
          <a:bodyPr>
            <a:normAutofit/>
          </a:bodyPr>
          <a:lstStyle/>
          <a:p>
            <a:pPr marL="0" indent="0">
              <a:spcAft>
                <a:spcPts val="600"/>
              </a:spcAft>
              <a:buNone/>
            </a:pPr>
            <a:r>
              <a:rPr lang="en-US" sz="2000" dirty="0"/>
              <a:t>ASCII</a:t>
            </a:r>
          </a:p>
          <a:p>
            <a:pPr marL="0" indent="0">
              <a:spcAft>
                <a:spcPts val="600"/>
              </a:spcAft>
              <a:buNone/>
            </a:pPr>
            <a:r>
              <a:rPr lang="en-US" sz="2000" dirty="0"/>
              <a:t>Unicode</a:t>
            </a:r>
          </a:p>
          <a:p>
            <a:pPr marL="0" indent="0">
              <a:spcAft>
                <a:spcPts val="600"/>
              </a:spcAft>
              <a:buNone/>
            </a:pPr>
            <a:r>
              <a:rPr lang="en-US" sz="2000" dirty="0"/>
              <a:t>UTF-8</a:t>
            </a:r>
          </a:p>
          <a:p>
            <a:pPr marL="0" indent="0">
              <a:spcAft>
                <a:spcPts val="600"/>
              </a:spcAft>
              <a:buNone/>
            </a:pPr>
            <a:r>
              <a:rPr lang="en-US" sz="2000" dirty="0"/>
              <a:t>Others</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endParaRPr lang="en-US" sz="2000" dirty="0"/>
          </a:p>
        </p:txBody>
      </p:sp>
      <p:pic>
        <p:nvPicPr>
          <p:cNvPr id="8" name="Picture 7">
            <a:extLst>
              <a:ext uri="{FF2B5EF4-FFF2-40B4-BE49-F238E27FC236}">
                <a16:creationId xmlns:a16="http://schemas.microsoft.com/office/drawing/2014/main" id="{6D419FF6-75F8-44B2-AFA4-ECF14FB72582}"/>
              </a:ext>
            </a:extLst>
          </p:cNvPr>
          <p:cNvPicPr>
            <a:picLocks noChangeAspect="1"/>
          </p:cNvPicPr>
          <p:nvPr/>
        </p:nvPicPr>
        <p:blipFill>
          <a:blip r:embed="rId3"/>
          <a:stretch>
            <a:fillRect/>
          </a:stretch>
        </p:blipFill>
        <p:spPr>
          <a:xfrm>
            <a:off x="3295649" y="1868804"/>
            <a:ext cx="6848476" cy="4040601"/>
          </a:xfrm>
          <a:prstGeom prst="rect">
            <a:avLst/>
          </a:prstGeom>
        </p:spPr>
      </p:pic>
    </p:spTree>
    <p:extLst>
      <p:ext uri="{BB962C8B-B14F-4D97-AF65-F5344CB8AC3E}">
        <p14:creationId xmlns:p14="http://schemas.microsoft.com/office/powerpoint/2010/main" val="1437667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ASCII</a:t>
            </a:r>
          </a:p>
        </p:txBody>
      </p:sp>
      <p:pic>
        <p:nvPicPr>
          <p:cNvPr id="7" name="Picture 6">
            <a:extLst>
              <a:ext uri="{FF2B5EF4-FFF2-40B4-BE49-F238E27FC236}">
                <a16:creationId xmlns:a16="http://schemas.microsoft.com/office/drawing/2014/main" id="{7EC1BC82-5C90-0944-A5E4-C76430FBC7F4}"/>
              </a:ext>
            </a:extLst>
          </p:cNvPr>
          <p:cNvPicPr>
            <a:picLocks noChangeAspect="1"/>
          </p:cNvPicPr>
          <p:nvPr/>
        </p:nvPicPr>
        <p:blipFill>
          <a:blip r:embed="rId3"/>
          <a:stretch>
            <a:fillRect/>
          </a:stretch>
        </p:blipFill>
        <p:spPr>
          <a:xfrm>
            <a:off x="2411362" y="1491916"/>
            <a:ext cx="7735289" cy="4905094"/>
          </a:xfrm>
          <a:prstGeom prst="rect">
            <a:avLst/>
          </a:prstGeom>
        </p:spPr>
      </p:pic>
    </p:spTree>
    <p:extLst>
      <p:ext uri="{BB962C8B-B14F-4D97-AF65-F5344CB8AC3E}">
        <p14:creationId xmlns:p14="http://schemas.microsoft.com/office/powerpoint/2010/main" val="4092286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Text File End-Of-Line (EOL) and Encoding</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524953"/>
            <a:ext cx="10515599" cy="5075871"/>
          </a:xfrm>
        </p:spPr>
        <p:txBody>
          <a:bodyPr>
            <a:normAutofit/>
          </a:bodyPr>
          <a:lstStyle/>
          <a:p>
            <a:pPr marL="0" indent="0">
              <a:spcAft>
                <a:spcPts val="600"/>
              </a:spcAft>
              <a:buNone/>
            </a:pPr>
            <a:r>
              <a:rPr lang="en-US" sz="2000" dirty="0"/>
              <a:t>Industry adoption of end-of-line encoding includes: </a:t>
            </a:r>
          </a:p>
          <a:p>
            <a:pPr marL="0" indent="0">
              <a:spcAft>
                <a:spcPts val="600"/>
              </a:spcAft>
              <a:buNone/>
            </a:pPr>
            <a:endParaRPr lang="en-US" sz="2000" dirty="0"/>
          </a:p>
          <a:p>
            <a:pPr marL="0" indent="0">
              <a:spcAft>
                <a:spcPts val="600"/>
              </a:spcAft>
              <a:buNone/>
            </a:pPr>
            <a:r>
              <a:rPr lang="en-US" sz="2000" dirty="0"/>
              <a:t>Windows: 	Both Carriage Return (CR, \r, 0x0d) and Line Feed (LF, \n, 0x0a) together.</a:t>
            </a:r>
          </a:p>
          <a:p>
            <a:pPr marL="0" indent="0">
              <a:spcAft>
                <a:spcPts val="600"/>
              </a:spcAft>
              <a:buNone/>
            </a:pPr>
            <a:r>
              <a:rPr lang="en-US" sz="2000" dirty="0"/>
              <a:t>Unix/Linux/OSX: 	Just Line Feed (LF, \n, 0x0a)</a:t>
            </a:r>
          </a:p>
          <a:p>
            <a:pPr marL="0" indent="0">
              <a:spcAft>
                <a:spcPts val="600"/>
              </a:spcAft>
              <a:buNone/>
            </a:pPr>
            <a:r>
              <a:rPr lang="en-US" sz="2000" dirty="0"/>
              <a:t>Mac (pre-OSX): 	Just Carriage Return (CR, \r, 0x0d)</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r>
              <a:rPr lang="en-US" sz="2000" dirty="0"/>
              <a:t>Article on Windows Notepad supporting non-Windows EOF conventions </a:t>
            </a:r>
            <a:r>
              <a:rPr lang="en-US" sz="2000" dirty="0">
                <a:hlinkClick r:id="rId3"/>
              </a:rPr>
              <a:t>[link]</a:t>
            </a:r>
            <a:endParaRPr lang="en-US" sz="2000" dirty="0"/>
          </a:p>
        </p:txBody>
      </p:sp>
    </p:spTree>
    <p:extLst>
      <p:ext uri="{BB962C8B-B14F-4D97-AF65-F5344CB8AC3E}">
        <p14:creationId xmlns:p14="http://schemas.microsoft.com/office/powerpoint/2010/main" val="11094583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Source Code Indenting and Tabs vs Spaces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490663"/>
            <a:ext cx="10515599" cy="5075871"/>
          </a:xfrm>
        </p:spPr>
        <p:txBody>
          <a:bodyPr>
            <a:normAutofit/>
          </a:bodyPr>
          <a:lstStyle/>
          <a:p>
            <a:pPr marL="0" indent="0">
              <a:spcAft>
                <a:spcPts val="600"/>
              </a:spcAft>
              <a:buNone/>
            </a:pPr>
            <a:r>
              <a:rPr lang="en-US" sz="2000" dirty="0"/>
              <a:t>Source code should be indented consistently in order to promote readability. </a:t>
            </a:r>
          </a:p>
          <a:p>
            <a:pPr marL="0" indent="0">
              <a:spcAft>
                <a:spcPts val="600"/>
              </a:spcAft>
              <a:buNone/>
            </a:pPr>
            <a:r>
              <a:rPr lang="en-US" sz="2000" dirty="0"/>
              <a:t>Tabs versus Spaces has been a holy war among programmers since source files were created:</a:t>
            </a:r>
          </a:p>
          <a:p>
            <a:pPr marL="0" indent="0">
              <a:spcAft>
                <a:spcPts val="600"/>
              </a:spcAft>
              <a:buNone/>
            </a:pPr>
            <a:r>
              <a:rPr lang="en-US" sz="2000" dirty="0"/>
              <a:t>“Should source-code lines be indented using tab characters or space characters? … and if spaces, how many spaces?” </a:t>
            </a:r>
            <a:r>
              <a:rPr lang="en-US" sz="2000" dirty="0">
                <a:hlinkClick r:id="rId3"/>
              </a:rPr>
              <a:t>[link]</a:t>
            </a:r>
            <a:endParaRPr lang="en-US" sz="2000" dirty="0"/>
          </a:p>
          <a:p>
            <a:pPr marL="0" indent="0">
              <a:spcAft>
                <a:spcPts val="600"/>
              </a:spcAft>
              <a:buNone/>
            </a:pPr>
            <a:endParaRPr lang="en-US" sz="2000" dirty="0"/>
          </a:p>
          <a:p>
            <a:pPr marL="0" indent="0">
              <a:spcAft>
                <a:spcPts val="600"/>
              </a:spcAft>
              <a:buNone/>
            </a:pPr>
            <a:r>
              <a:rPr lang="en-US" sz="2000" u="sng" dirty="0"/>
              <a:t>Rules:</a:t>
            </a:r>
          </a:p>
          <a:p>
            <a:pPr marL="457200" indent="-457200">
              <a:spcAft>
                <a:spcPts val="600"/>
              </a:spcAft>
              <a:buFont typeface="+mj-lt"/>
              <a:buAutoNum type="arabicPeriod"/>
            </a:pPr>
            <a:r>
              <a:rPr lang="en-US" sz="2000" dirty="0"/>
              <a:t>Be consistent with yourself</a:t>
            </a:r>
          </a:p>
          <a:p>
            <a:pPr marL="457200" indent="-457200">
              <a:spcAft>
                <a:spcPts val="600"/>
              </a:spcAft>
              <a:buFont typeface="+mj-lt"/>
              <a:buAutoNum type="arabicPeriod"/>
            </a:pPr>
            <a:r>
              <a:rPr lang="en-US" sz="2000" dirty="0"/>
              <a:t>Be consistent with your project… and fellow developers on the project</a:t>
            </a:r>
          </a:p>
          <a:p>
            <a:pPr marL="457200" indent="-457200">
              <a:spcAft>
                <a:spcPts val="600"/>
              </a:spcAft>
              <a:buFont typeface="+mj-lt"/>
              <a:buAutoNum type="arabicPeriod"/>
            </a:pPr>
            <a:r>
              <a:rPr lang="en-US" sz="2000" dirty="0"/>
              <a:t>Be consistent with your organization</a:t>
            </a:r>
          </a:p>
          <a:p>
            <a:pPr marL="0" indent="0">
              <a:spcAft>
                <a:spcPts val="600"/>
              </a:spcAft>
              <a:buNone/>
            </a:pPr>
            <a:endParaRPr lang="en-US" sz="2000" dirty="0"/>
          </a:p>
          <a:p>
            <a:pPr marL="0" indent="0">
              <a:spcAft>
                <a:spcPts val="600"/>
              </a:spcAft>
              <a:buNone/>
            </a:pPr>
            <a:r>
              <a:rPr lang="en-US" sz="2000" dirty="0"/>
              <a:t>For this class, please use four spaces and never utilize tabs.</a:t>
            </a:r>
          </a:p>
        </p:txBody>
      </p:sp>
    </p:spTree>
    <p:extLst>
      <p:ext uri="{BB962C8B-B14F-4D97-AF65-F5344CB8AC3E}">
        <p14:creationId xmlns:p14="http://schemas.microsoft.com/office/powerpoint/2010/main" val="20813522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Programming Assignment 1</a:t>
            </a:r>
          </a:p>
        </p:txBody>
      </p:sp>
    </p:spTree>
    <p:extLst>
      <p:ext uri="{BB962C8B-B14F-4D97-AF65-F5344CB8AC3E}">
        <p14:creationId xmlns:p14="http://schemas.microsoft.com/office/powerpoint/2010/main" val="30046359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Quiz 1</a:t>
            </a:r>
          </a:p>
        </p:txBody>
      </p:sp>
    </p:spTree>
    <p:extLst>
      <p:ext uri="{BB962C8B-B14F-4D97-AF65-F5344CB8AC3E}">
        <p14:creationId xmlns:p14="http://schemas.microsoft.com/office/powerpoint/2010/main" val="9797509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dirty="0"/>
              <a:t>Complete Activity List items though 13 plus </a:t>
            </a:r>
            <a:r>
              <a:rPr lang="en-US" u="sng" dirty="0"/>
              <a:t>complete “version 1” of  Programming Assignment 1</a:t>
            </a:r>
          </a:p>
          <a:p>
            <a:pPr marL="0" indent="0">
              <a:buNone/>
            </a:pPr>
            <a:endParaRPr lang="en-US" sz="1800" dirty="0"/>
          </a:p>
          <a:p>
            <a:pPr marL="0" indent="0">
              <a:buNone/>
            </a:pPr>
            <a:r>
              <a:rPr lang="en-US" sz="1800" b="1" dirty="0"/>
              <a:t>Take your name tags with you and bring them back to class through the end of Sprint 2</a:t>
            </a:r>
          </a:p>
          <a:p>
            <a:pPr marL="0" indent="0">
              <a:buNone/>
            </a:pPr>
            <a:endParaRPr lang="en-US" sz="1800" dirty="0"/>
          </a:p>
          <a:p>
            <a:endParaRPr lang="en-US" dirty="0"/>
          </a:p>
        </p:txBody>
      </p:sp>
    </p:spTree>
    <p:extLst>
      <p:ext uri="{BB962C8B-B14F-4D97-AF65-F5344CB8AC3E}">
        <p14:creationId xmlns:p14="http://schemas.microsoft.com/office/powerpoint/2010/main" val="37277867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fontScale="92500" lnSpcReduction="10000"/>
          </a:bodyPr>
          <a:lstStyle/>
          <a:p>
            <a:pPr marL="0" indent="0">
              <a:buNone/>
            </a:pPr>
            <a:r>
              <a:rPr lang="en-US" sz="2000" dirty="0"/>
              <a:t>As A Scrum Team:</a:t>
            </a:r>
          </a:p>
          <a:p>
            <a:pPr marL="457200" indent="-457200">
              <a:buFont typeface="+mj-lt"/>
              <a:buAutoNum type="arabicPeriod"/>
            </a:pPr>
            <a:r>
              <a:rPr lang="en-US" sz="2000" dirty="0"/>
              <a:t>Continue: Identify two team members (not the Scrum Master) who will each lead the discussion of an OOP Concept</a:t>
            </a:r>
          </a:p>
          <a:p>
            <a:pPr marL="457200" indent="-457200">
              <a:buFont typeface="+mj-lt"/>
              <a:buAutoNum type="arabicPeriod"/>
            </a:pPr>
            <a:r>
              <a:rPr lang="en-US" sz="2000" dirty="0"/>
              <a:t>Discuss Programming Assignment 1 and Quiz 1 in detail</a:t>
            </a:r>
          </a:p>
          <a:p>
            <a:pPr marL="457200" indent="-457200">
              <a:buFont typeface="+mj-lt"/>
              <a:buAutoNum type="arabicPeriod"/>
            </a:pPr>
            <a:r>
              <a:rPr lang="en-US" sz="2000" b="1" dirty="0"/>
              <a:t>Demo Activities List items 9 and 10 to your Scrum Master</a:t>
            </a:r>
          </a:p>
          <a:p>
            <a:pPr marL="457200" indent="-457200">
              <a:buFont typeface="+mj-lt"/>
              <a:buAutoNum type="arabicPeriod"/>
            </a:pPr>
            <a:r>
              <a:rPr lang="en-US" sz="2000" dirty="0"/>
              <a:t>Complete initial DB1 post</a:t>
            </a:r>
          </a:p>
          <a:p>
            <a:pPr marL="457200" indent="-457200">
              <a:buFont typeface="+mj-lt"/>
              <a:buAutoNum type="arabicPeriod"/>
            </a:pPr>
            <a:r>
              <a:rPr lang="en-US" sz="2000" dirty="0"/>
              <a:t>Work on Programming Assignment 1</a:t>
            </a:r>
          </a:p>
          <a:p>
            <a:pPr marL="457200" indent="-457200">
              <a:buFont typeface="+mj-lt"/>
              <a:buAutoNum type="arabicPeriod"/>
            </a:pPr>
            <a:r>
              <a:rPr lang="en-US" sz="2000" dirty="0"/>
              <a:t>Team report out by Scrum Master 2:48</a:t>
            </a:r>
          </a:p>
          <a:p>
            <a:pPr marL="0" indent="0">
              <a:buNone/>
            </a:pPr>
            <a:endParaRPr lang="en-US" sz="2000" dirty="0"/>
          </a:p>
          <a:p>
            <a:pPr marL="0" indent="0">
              <a:buNone/>
            </a:pPr>
            <a:endParaRPr lang="en-US" sz="2000" dirty="0"/>
          </a:p>
          <a:p>
            <a:pPr marL="0" indent="0">
              <a:buNone/>
            </a:pPr>
            <a:r>
              <a:rPr lang="en-US" sz="2000" u="sng" dirty="0"/>
              <a:t>Team Report Out Guidelines</a:t>
            </a:r>
          </a:p>
          <a:p>
            <a:pPr marL="0" indent="0">
              <a:buNone/>
            </a:pPr>
            <a:r>
              <a:rPr lang="en-US" sz="2000" dirty="0"/>
              <a:t>Scrum Master stand up, give your name, your team name, and briefly answer the following questions:</a:t>
            </a:r>
          </a:p>
          <a:p>
            <a:pPr marL="514350" indent="-514350">
              <a:buFont typeface="+mj-lt"/>
              <a:buAutoNum type="alphaLcParenR"/>
            </a:pPr>
            <a:r>
              <a:rPr lang="en-US" sz="2000" dirty="0"/>
              <a:t>What did you accomplish since the last meeting? And what will you be working on until the next meeting?</a:t>
            </a:r>
          </a:p>
          <a:p>
            <a:pPr marL="514350" indent="-514350">
              <a:buFont typeface="+mj-lt"/>
              <a:buAutoNum type="alphaLcParenR"/>
            </a:pPr>
            <a:r>
              <a:rPr lang="en-US" sz="2000" dirty="0"/>
              <a:t>Is the team committed to completing assignments? All/Most/Some</a:t>
            </a:r>
          </a:p>
          <a:p>
            <a:pPr marL="514350" indent="-514350">
              <a:buFont typeface="+mj-lt"/>
              <a:buAutoNum type="alphaLcParenR"/>
            </a:pPr>
            <a:r>
              <a:rPr lang="en-US" sz="2000" dirty="0"/>
              <a:t>What is getting in your way or keeping you from completing the assignments?</a:t>
            </a:r>
          </a:p>
          <a:p>
            <a:pPr marL="0" indent="0">
              <a:buNone/>
            </a:pPr>
            <a:endParaRPr lang="en-US" sz="2000" dirty="0"/>
          </a:p>
        </p:txBody>
      </p:sp>
    </p:spTree>
    <p:extLst>
      <p:ext uri="{BB962C8B-B14F-4D97-AF65-F5344CB8AC3E}">
        <p14:creationId xmlns:p14="http://schemas.microsoft.com/office/powerpoint/2010/main" val="14143134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41218566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lnSpcReduction="10000"/>
          </a:bodyPr>
          <a:lstStyle/>
          <a:p>
            <a:pPr marL="0" indent="0">
              <a:buNone/>
            </a:pPr>
            <a:r>
              <a:rPr lang="en-US" sz="2200" dirty="0"/>
              <a:t>Agenda for Wednesday, September 4</a:t>
            </a:r>
            <a:r>
              <a:rPr lang="en-US" sz="2200" baseline="30000" dirty="0"/>
              <a:t>th</a:t>
            </a:r>
            <a:r>
              <a:rPr lang="en-US" sz="2200" dirty="0"/>
              <a:t> from 2 to 2:50pm CST:</a:t>
            </a:r>
          </a:p>
          <a:p>
            <a:pPr marL="457200" indent="-457200">
              <a:buFont typeface="+mj-lt"/>
              <a:buAutoNum type="arabicPeriod"/>
            </a:pPr>
            <a:r>
              <a:rPr lang="en-US" sz="2200" dirty="0"/>
              <a:t>Review Assignment from Last Class</a:t>
            </a:r>
          </a:p>
          <a:p>
            <a:pPr marL="457200" indent="-457200">
              <a:buFont typeface="+mj-lt"/>
              <a:buAutoNum type="arabicPeriod"/>
            </a:pPr>
            <a:r>
              <a:rPr lang="en-US" sz="2200" dirty="0"/>
              <a:t>Friendly Conversation Topic – Source Code Snippets in VS Code</a:t>
            </a:r>
          </a:p>
          <a:p>
            <a:pPr marL="457200" indent="-457200">
              <a:buFont typeface="+mj-lt"/>
              <a:buAutoNum type="arabicPeriod"/>
            </a:pPr>
            <a:r>
              <a:rPr lang="en-US" sz="2200" dirty="0"/>
              <a:t>Q&amp;A: Object-Oriented Programming Concepts and Practices</a:t>
            </a:r>
          </a:p>
          <a:p>
            <a:pPr marL="457200" indent="-457200">
              <a:buFont typeface="+mj-lt"/>
              <a:buAutoNum type="arabicPeriod"/>
            </a:pPr>
            <a:r>
              <a:rPr lang="en-US" sz="2200" dirty="0"/>
              <a:t>Q&amp;A: OOP Patterns</a:t>
            </a:r>
          </a:p>
          <a:p>
            <a:pPr marL="457200" indent="-457200">
              <a:buFont typeface="+mj-lt"/>
              <a:buAutoNum type="arabicPeriod"/>
            </a:pPr>
            <a:r>
              <a:rPr lang="en-US" sz="2200" dirty="0"/>
              <a:t>Discussion: Git &amp; GitHub</a:t>
            </a:r>
          </a:p>
          <a:p>
            <a:pPr marL="457200" indent="-457200">
              <a:buFont typeface="+mj-lt"/>
              <a:buAutoNum type="arabicPeriod"/>
            </a:pPr>
            <a:r>
              <a:rPr lang="en-US" sz="2200" dirty="0"/>
              <a:t>Assignment for Next Class</a:t>
            </a:r>
          </a:p>
          <a:p>
            <a:pPr marL="457200" indent="-457200">
              <a:buFont typeface="+mj-lt"/>
              <a:buAutoNum type="arabicPeriod"/>
            </a:pPr>
            <a:r>
              <a:rPr lang="en-US" sz="2200" dirty="0"/>
              <a:t>Lab</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0682041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Introductions – Name Card plus Interesting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736810"/>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fill out a name card...</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followed by Last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in the upper right-hand corner to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Also place a “A” by the number if you are part of the aeronautical program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Leave a little space at the bottom so that you can add your Scrum team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612958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from Last Class</a:t>
            </a:r>
          </a:p>
        </p:txBody>
      </p:sp>
      <p:sp>
        <p:nvSpPr>
          <p:cNvPr id="6" name="Content Placeholder 2">
            <a:extLst>
              <a:ext uri="{FF2B5EF4-FFF2-40B4-BE49-F238E27FC236}">
                <a16:creationId xmlns:a16="http://schemas.microsoft.com/office/drawing/2014/main" id="{EF0CCFEB-22C1-494E-8958-99AB2B38C40C}"/>
              </a:ext>
            </a:extLst>
          </p:cNvPr>
          <p:cNvSpPr>
            <a:spLocks noGrp="1"/>
          </p:cNvSpPr>
          <p:nvPr>
            <p:ph idx="1"/>
          </p:nvPr>
        </p:nvSpPr>
        <p:spPr>
          <a:xfrm>
            <a:off x="838200" y="1654444"/>
            <a:ext cx="10515600" cy="4522519"/>
          </a:xfrm>
        </p:spPr>
        <p:txBody>
          <a:bodyPr>
            <a:normAutofit/>
          </a:bodyPr>
          <a:lstStyle/>
          <a:p>
            <a:pPr marL="0" indent="0">
              <a:buNone/>
            </a:pPr>
            <a:r>
              <a:rPr lang="en-US" sz="2000" dirty="0"/>
              <a:t>Complete all Activity List items though 14</a:t>
            </a:r>
          </a:p>
          <a:p>
            <a:pPr marL="0" indent="0">
              <a:buNone/>
            </a:pPr>
            <a:endParaRPr lang="en-US" sz="2000" dirty="0"/>
          </a:p>
          <a:p>
            <a:pPr marL="0" indent="0">
              <a:buNone/>
            </a:pPr>
            <a:r>
              <a:rPr lang="en-US" sz="2000" dirty="0"/>
              <a:t>Be completely comfortable with your ability to complete Activity List items 15 &amp; 16</a:t>
            </a:r>
          </a:p>
          <a:p>
            <a:pPr marL="0" indent="0">
              <a:buNone/>
            </a:pPr>
            <a:endParaRPr lang="en-US" sz="2000" dirty="0"/>
          </a:p>
          <a:p>
            <a:pPr marL="0" indent="0">
              <a:buNone/>
            </a:pPr>
            <a:r>
              <a:rPr lang="en-US" sz="2000" dirty="0"/>
              <a:t>Take your name tags with you and bring them back to class through the end of Sprint 2</a:t>
            </a:r>
          </a:p>
          <a:p>
            <a:pPr marL="0" indent="0">
              <a:buNone/>
            </a:pPr>
            <a:endParaRPr lang="en-US" sz="1800" dirty="0"/>
          </a:p>
          <a:p>
            <a:endParaRPr lang="en-US" dirty="0"/>
          </a:p>
        </p:txBody>
      </p:sp>
    </p:spTree>
    <p:extLst>
      <p:ext uri="{BB962C8B-B14F-4D97-AF65-F5344CB8AC3E}">
        <p14:creationId xmlns:p14="http://schemas.microsoft.com/office/powerpoint/2010/main" val="197896513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Friendly Conversation Topic – </a:t>
            </a:r>
            <a:br>
              <a:rPr lang="en-US" sz="4800" dirty="0"/>
            </a:br>
            <a:r>
              <a:rPr lang="en-US" sz="4800" dirty="0"/>
              <a:t>Source Code Snippets in VS Code</a:t>
            </a:r>
          </a:p>
        </p:txBody>
      </p:sp>
    </p:spTree>
    <p:extLst>
      <p:ext uri="{BB962C8B-B14F-4D97-AF65-F5344CB8AC3E}">
        <p14:creationId xmlns:p14="http://schemas.microsoft.com/office/powerpoint/2010/main" val="19106685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Concepts &amp; Practices</a:t>
            </a:r>
          </a:p>
        </p:txBody>
      </p:sp>
    </p:spTree>
    <p:extLst>
      <p:ext uri="{BB962C8B-B14F-4D97-AF65-F5344CB8AC3E}">
        <p14:creationId xmlns:p14="http://schemas.microsoft.com/office/powerpoint/2010/main" val="13463813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OOP Patterns</a:t>
            </a:r>
          </a:p>
        </p:txBody>
      </p:sp>
    </p:spTree>
    <p:extLst>
      <p:ext uri="{BB962C8B-B14F-4D97-AF65-F5344CB8AC3E}">
        <p14:creationId xmlns:p14="http://schemas.microsoft.com/office/powerpoint/2010/main" val="246359346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Discussion: Git &amp; GitHub</a:t>
            </a:r>
          </a:p>
        </p:txBody>
      </p:sp>
    </p:spTree>
    <p:extLst>
      <p:ext uri="{BB962C8B-B14F-4D97-AF65-F5344CB8AC3E}">
        <p14:creationId xmlns:p14="http://schemas.microsoft.com/office/powerpoint/2010/main" val="359872335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Complete all items on the sprint 1 Activities List with the possible exceptions of Programming Assignment 1 and Quiz 1. You should have a solid start on both items, but It is okay if you need to spend some time over the weekend to complete them.</a:t>
            </a:r>
          </a:p>
          <a:p>
            <a:pPr marL="0" indent="0">
              <a:buNone/>
            </a:pPr>
            <a:endParaRPr lang="en-US" sz="2000" dirty="0"/>
          </a:p>
          <a:p>
            <a:pPr marL="0" indent="0">
              <a:buNone/>
            </a:pPr>
            <a:r>
              <a:rPr lang="en-US" sz="2000" dirty="0"/>
              <a:t>Be ready to Discuss OOP Patterns and to present your team’s Pattern</a:t>
            </a:r>
          </a:p>
          <a:p>
            <a:pPr marL="0" indent="0">
              <a:buNone/>
            </a:pPr>
            <a:endParaRPr lang="en-US" sz="2000" dirty="0"/>
          </a:p>
          <a:p>
            <a:pPr marL="0" indent="0">
              <a:buNone/>
            </a:pPr>
            <a:r>
              <a:rPr lang="en-US" sz="2000" dirty="0"/>
              <a:t>Take your name tags with you and bring them back to class through the end of Sprint 2</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24220398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0" indent="0">
              <a:buNone/>
            </a:pPr>
            <a:r>
              <a:rPr lang="en-US" sz="2000" dirty="0"/>
              <a:t>As A Scrum Team:</a:t>
            </a:r>
          </a:p>
          <a:p>
            <a:pPr marL="457200" indent="-457200">
              <a:buFont typeface="+mj-lt"/>
              <a:buAutoNum type="arabicPeriod"/>
            </a:pPr>
            <a:r>
              <a:rPr lang="en-US" sz="2000" dirty="0"/>
              <a:t>Select a person (and a backup) who will briefly describe an OOP Pattern on Friday </a:t>
            </a:r>
          </a:p>
          <a:p>
            <a:pPr marL="457200" indent="-457200">
              <a:buFont typeface="+mj-lt"/>
              <a:buAutoNum type="arabicPeriod"/>
            </a:pPr>
            <a:r>
              <a:rPr lang="en-US" sz="2000" dirty="0"/>
              <a:t>Demonstrate Git &amp; GitHub</a:t>
            </a:r>
          </a:p>
          <a:p>
            <a:pPr marL="457200" indent="-457200">
              <a:buFont typeface="+mj-lt"/>
              <a:buAutoNum type="arabicPeriod"/>
            </a:pPr>
            <a:r>
              <a:rPr lang="en-US" sz="2000" dirty="0"/>
              <a:t>Programming Assignment 1 and Quiz 1</a:t>
            </a:r>
          </a:p>
          <a:p>
            <a:pPr marL="457200" indent="-457200">
              <a:buFont typeface="+mj-lt"/>
              <a:buAutoNum type="arabicPeriod"/>
            </a:pPr>
            <a:r>
              <a:rPr lang="en-US" sz="2000" dirty="0"/>
              <a:t>Team report out by Scrum Master 3:48</a:t>
            </a:r>
          </a:p>
          <a:p>
            <a:pPr marL="0" indent="0">
              <a:buNone/>
            </a:pPr>
            <a:endParaRPr lang="en-US" sz="2000" dirty="0"/>
          </a:p>
          <a:p>
            <a:pPr marL="0" indent="0">
              <a:buNone/>
            </a:pPr>
            <a:endParaRPr lang="en-US" sz="2000" dirty="0"/>
          </a:p>
          <a:p>
            <a:pPr marL="0" indent="0">
              <a:buNone/>
            </a:pPr>
            <a:r>
              <a:rPr lang="en-US" sz="2000" u="sng" dirty="0"/>
              <a:t>Team Report Out Guidelines</a:t>
            </a:r>
          </a:p>
          <a:p>
            <a:pPr marL="0" indent="0">
              <a:buNone/>
            </a:pPr>
            <a:r>
              <a:rPr lang="en-US" sz="2000" dirty="0"/>
              <a:t>Scrum Master stand up, give your name, your team name, and briefly answer the following questions:</a:t>
            </a:r>
          </a:p>
          <a:p>
            <a:pPr marL="514350" indent="-514350">
              <a:buFont typeface="+mj-lt"/>
              <a:buAutoNum type="alphaLcParenR"/>
            </a:pPr>
            <a:r>
              <a:rPr lang="en-US" sz="2000" dirty="0"/>
              <a:t>What did you accomplish since the last meeting? And what will you be working on until the next meeting?</a:t>
            </a:r>
          </a:p>
          <a:p>
            <a:pPr marL="514350" indent="-514350">
              <a:buFont typeface="+mj-lt"/>
              <a:buAutoNum type="alphaLcParenR"/>
            </a:pPr>
            <a:r>
              <a:rPr lang="en-US" sz="2000" dirty="0"/>
              <a:t>Is the team committed to completing assignments? All/Most/Some</a:t>
            </a:r>
          </a:p>
          <a:p>
            <a:pPr marL="514350" indent="-514350">
              <a:buFont typeface="+mj-lt"/>
              <a:buAutoNum type="alphaLcParenR"/>
            </a:pPr>
            <a:r>
              <a:rPr lang="en-US" sz="2000" dirty="0"/>
              <a:t>What is getting in your way or keeping you from completing the assignments?</a:t>
            </a:r>
          </a:p>
          <a:p>
            <a:pPr marL="0" indent="0">
              <a:buNone/>
            </a:pPr>
            <a:endParaRPr lang="en-US" sz="2000" dirty="0"/>
          </a:p>
        </p:txBody>
      </p:sp>
    </p:spTree>
    <p:extLst>
      <p:ext uri="{BB962C8B-B14F-4D97-AF65-F5344CB8AC3E}">
        <p14:creationId xmlns:p14="http://schemas.microsoft.com/office/powerpoint/2010/main" val="83468338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24784204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a:bodyPr>
          <a:lstStyle/>
          <a:p>
            <a:pPr marL="0" indent="0">
              <a:buNone/>
            </a:pPr>
            <a:r>
              <a:rPr lang="en-US" sz="2200" dirty="0"/>
              <a:t>Agenda for Friday, September 6</a:t>
            </a:r>
            <a:r>
              <a:rPr lang="en-US" sz="2200" baseline="30000" dirty="0"/>
              <a:t>th</a:t>
            </a:r>
            <a:r>
              <a:rPr lang="en-US" sz="2200" dirty="0"/>
              <a:t> from 2 to 2:50pm CST:</a:t>
            </a:r>
          </a:p>
          <a:p>
            <a:pPr marL="457200" indent="-457200">
              <a:buFont typeface="+mj-lt"/>
              <a:buAutoNum type="arabicPeriod"/>
            </a:pPr>
            <a:r>
              <a:rPr lang="en-US" sz="2200" dirty="0"/>
              <a:t>Review Assignment from Last Class</a:t>
            </a:r>
          </a:p>
          <a:p>
            <a:pPr marL="457200" indent="-457200">
              <a:buFont typeface="+mj-lt"/>
              <a:buAutoNum type="arabicPeriod"/>
            </a:pPr>
            <a:r>
              <a:rPr lang="en-US" sz="2200" dirty="0"/>
              <a:t>Friendly Conversation Topic – One Space or Two Spaces After a Period?</a:t>
            </a:r>
          </a:p>
          <a:p>
            <a:pPr marL="457200" indent="-457200">
              <a:buFont typeface="+mj-lt"/>
              <a:buAutoNum type="arabicPeriod"/>
            </a:pPr>
            <a:r>
              <a:rPr lang="en-US" sz="2200" dirty="0"/>
              <a:t>Q&amp;A: Object-Oriented Programming Concepts and Practices</a:t>
            </a:r>
          </a:p>
          <a:p>
            <a:pPr marL="457200" indent="-457200">
              <a:buFont typeface="+mj-lt"/>
              <a:buAutoNum type="arabicPeriod"/>
            </a:pPr>
            <a:r>
              <a:rPr lang="en-US" sz="2200" dirty="0"/>
              <a:t>Discussion: OOP Patterns</a:t>
            </a:r>
          </a:p>
          <a:p>
            <a:pPr marL="457200" indent="-457200">
              <a:buFont typeface="+mj-lt"/>
              <a:buAutoNum type="arabicPeriod"/>
            </a:pPr>
            <a:r>
              <a:rPr lang="en-US" sz="2200" dirty="0"/>
              <a:t>Assignment for Next Class</a:t>
            </a:r>
          </a:p>
          <a:p>
            <a:pPr marL="457200" indent="-457200">
              <a:buFont typeface="+mj-lt"/>
              <a:buAutoNum type="arabicPeriod"/>
            </a:pPr>
            <a:r>
              <a:rPr lang="en-US" sz="2200" dirty="0"/>
              <a:t>Lab</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0602550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from Last Class</a:t>
            </a:r>
          </a:p>
        </p:txBody>
      </p:sp>
      <p:sp>
        <p:nvSpPr>
          <p:cNvPr id="6" name="Content Placeholder 2">
            <a:extLst>
              <a:ext uri="{FF2B5EF4-FFF2-40B4-BE49-F238E27FC236}">
                <a16:creationId xmlns:a16="http://schemas.microsoft.com/office/drawing/2014/main" id="{EF0CCFEB-22C1-494E-8958-99AB2B38C40C}"/>
              </a:ext>
            </a:extLst>
          </p:cNvPr>
          <p:cNvSpPr>
            <a:spLocks noGrp="1"/>
          </p:cNvSpPr>
          <p:nvPr>
            <p:ph idx="1"/>
          </p:nvPr>
        </p:nvSpPr>
        <p:spPr>
          <a:xfrm>
            <a:off x="838200" y="1654444"/>
            <a:ext cx="10515600" cy="4522519"/>
          </a:xfrm>
        </p:spPr>
        <p:txBody>
          <a:bodyPr>
            <a:normAutofit/>
          </a:bodyPr>
          <a:lstStyle/>
          <a:p>
            <a:pPr marL="0" indent="0">
              <a:buNone/>
            </a:pPr>
            <a:r>
              <a:rPr lang="en-US" sz="2000" dirty="0"/>
              <a:t>Complete all items on the sprint 1 Activities List with the possible exceptions of Programming Assignment 1 and Quiz 1. You should have a solid start on both items, but It is okay if you need to spend some time over the weekend to complete them.</a:t>
            </a:r>
          </a:p>
          <a:p>
            <a:pPr marL="0" indent="0">
              <a:buNone/>
            </a:pPr>
            <a:endParaRPr lang="en-US" sz="2000" dirty="0"/>
          </a:p>
          <a:p>
            <a:pPr marL="0" indent="0">
              <a:buNone/>
            </a:pPr>
            <a:r>
              <a:rPr lang="en-US" sz="2000" dirty="0"/>
              <a:t>Be ready to Discuss OOP Patterns and to present your team’s Pattern</a:t>
            </a:r>
          </a:p>
          <a:p>
            <a:pPr marL="0" indent="0">
              <a:buNone/>
            </a:pPr>
            <a:endParaRPr lang="en-US" sz="2000" dirty="0"/>
          </a:p>
          <a:p>
            <a:pPr marL="0" indent="0">
              <a:buNone/>
            </a:pPr>
            <a:r>
              <a:rPr lang="en-US" sz="2000" dirty="0"/>
              <a:t>Take your name tags with you and bring them back to class through the end of Sprint 2</a:t>
            </a:r>
          </a:p>
          <a:p>
            <a:pPr marL="0" indent="0">
              <a:buNone/>
            </a:pPr>
            <a:endParaRPr lang="en-US" sz="1800" dirty="0"/>
          </a:p>
          <a:p>
            <a:endParaRPr lang="en-US" dirty="0"/>
          </a:p>
        </p:txBody>
      </p:sp>
    </p:spTree>
    <p:extLst>
      <p:ext uri="{BB962C8B-B14F-4D97-AF65-F5344CB8AC3E}">
        <p14:creationId xmlns:p14="http://schemas.microsoft.com/office/powerpoint/2010/main" val="3672273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spcBef>
                <a:spcPts val="1800"/>
              </a:spcBef>
              <a:buNone/>
            </a:pPr>
            <a:r>
              <a:rPr lang="en-US" sz="2000" dirty="0"/>
              <a:t>Full and Preferred Name:</a:t>
            </a:r>
          </a:p>
          <a:p>
            <a:pPr marL="0" indent="0">
              <a:spcBef>
                <a:spcPts val="600"/>
              </a:spcBef>
              <a:buNone/>
            </a:pPr>
            <a:r>
              <a:rPr lang="en-US" sz="2000" dirty="0"/>
              <a:t>	</a:t>
            </a:r>
            <a:r>
              <a:rPr lang="en-US" sz="2000" b="1" dirty="0"/>
              <a:t>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dirty="0"/>
              <a:t>	</a:t>
            </a:r>
            <a:r>
              <a:rPr lang="en-US" sz="2000" b="1" dirty="0"/>
              <a:t>Married with five children, recently relocated from Davenport, IA to Chicago area</a:t>
            </a:r>
          </a:p>
          <a:p>
            <a:pPr marL="0" indent="0">
              <a:spcBef>
                <a:spcPts val="600"/>
              </a:spcBef>
              <a:buNone/>
            </a:pPr>
            <a:r>
              <a:rPr lang="en-US" sz="2000" b="1" dirty="0"/>
              <a:t>	Undergraduate in CS and Masters in Business… teaching online/evening for many years</a:t>
            </a:r>
          </a:p>
          <a:p>
            <a:pPr marL="0" indent="0">
              <a:spcBef>
                <a:spcPts val="2400"/>
              </a:spcBef>
              <a:buNone/>
            </a:pPr>
            <a:r>
              <a:rPr lang="en-US" sz="2000" dirty="0"/>
              <a:t>Programming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6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“Stadia” with my oldest son</a:t>
            </a:r>
          </a:p>
        </p:txBody>
      </p:sp>
    </p:spTree>
    <p:extLst>
      <p:ext uri="{BB962C8B-B14F-4D97-AF65-F5344CB8AC3E}">
        <p14:creationId xmlns:p14="http://schemas.microsoft.com/office/powerpoint/2010/main" val="271583407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96683" y="3025490"/>
            <a:ext cx="9198634" cy="807019"/>
          </a:xfrm>
        </p:spPr>
        <p:txBody>
          <a:bodyPr anchor="ctr">
            <a:normAutofit fontScale="90000"/>
          </a:bodyPr>
          <a:lstStyle/>
          <a:p>
            <a:r>
              <a:rPr lang="en-US" sz="4800" dirty="0"/>
              <a:t>One Space or Two Spaces After a Period?</a:t>
            </a:r>
          </a:p>
        </p:txBody>
      </p:sp>
    </p:spTree>
    <p:extLst>
      <p:ext uri="{BB962C8B-B14F-4D97-AF65-F5344CB8AC3E}">
        <p14:creationId xmlns:p14="http://schemas.microsoft.com/office/powerpoint/2010/main" val="24198104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Only One Space After a Period</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599" cy="5075871"/>
          </a:xfrm>
        </p:spPr>
        <p:txBody>
          <a:bodyPr>
            <a:normAutofit/>
          </a:bodyPr>
          <a:lstStyle/>
          <a:p>
            <a:pPr marL="0" indent="0">
              <a:spcAft>
                <a:spcPts val="600"/>
              </a:spcAft>
              <a:buNone/>
            </a:pPr>
            <a:r>
              <a:rPr lang="en-US" sz="2000" dirty="0"/>
              <a:t>Rule: Utilize one space after a period or similar punctuation </a:t>
            </a:r>
            <a:r>
              <a:rPr lang="en-US" sz="2000" dirty="0">
                <a:hlinkClick r:id="rId3"/>
              </a:rPr>
              <a:t>[link]</a:t>
            </a:r>
            <a:endParaRPr lang="en-US" sz="2000" dirty="0"/>
          </a:p>
          <a:p>
            <a:pPr marL="0" indent="0">
              <a:spcAft>
                <a:spcPts val="600"/>
              </a:spcAft>
              <a:buNone/>
            </a:pPr>
            <a:endParaRPr lang="en-US" sz="2000" dirty="0"/>
          </a:p>
          <a:p>
            <a:pPr marL="0" indent="0">
              <a:spcAft>
                <a:spcPts val="600"/>
              </a:spcAft>
              <a:buNone/>
            </a:pPr>
            <a:r>
              <a:rPr lang="en-US" sz="2000" dirty="0"/>
              <a:t>Proportional based fonts like Helvetica and Times were designed to have the most visually appealing amount of space after the period. </a:t>
            </a:r>
          </a:p>
        </p:txBody>
      </p:sp>
    </p:spTree>
    <p:extLst>
      <p:ext uri="{BB962C8B-B14F-4D97-AF65-F5344CB8AC3E}">
        <p14:creationId xmlns:p14="http://schemas.microsoft.com/office/powerpoint/2010/main" val="208540116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Friendly Conversation Topic – </a:t>
            </a:r>
            <a:br>
              <a:rPr lang="en-US" sz="4800" dirty="0"/>
            </a:br>
            <a:r>
              <a:rPr lang="en-US" sz="4800" dirty="0"/>
              <a:t>Source Code Snippets in VS Code</a:t>
            </a:r>
          </a:p>
        </p:txBody>
      </p:sp>
    </p:spTree>
    <p:extLst>
      <p:ext uri="{BB962C8B-B14F-4D97-AF65-F5344CB8AC3E}">
        <p14:creationId xmlns:p14="http://schemas.microsoft.com/office/powerpoint/2010/main" val="365962165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Concepts &amp; Practices</a:t>
            </a:r>
          </a:p>
        </p:txBody>
      </p:sp>
    </p:spTree>
    <p:extLst>
      <p:ext uri="{BB962C8B-B14F-4D97-AF65-F5344CB8AC3E}">
        <p14:creationId xmlns:p14="http://schemas.microsoft.com/office/powerpoint/2010/main" val="223844899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Discussion: OOP Patterns</a:t>
            </a:r>
            <a:br>
              <a:rPr lang="en-US" sz="4800" dirty="0"/>
            </a:br>
            <a:br>
              <a:rPr lang="en-US" sz="4800" dirty="0"/>
            </a:br>
            <a:r>
              <a:rPr lang="en-US" sz="4800" dirty="0"/>
              <a:t>(Who are the Gang of Four?)</a:t>
            </a:r>
          </a:p>
        </p:txBody>
      </p:sp>
    </p:spTree>
    <p:extLst>
      <p:ext uri="{BB962C8B-B14F-4D97-AF65-F5344CB8AC3E}">
        <p14:creationId xmlns:p14="http://schemas.microsoft.com/office/powerpoint/2010/main" val="64586883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Model-View-Controller (MVC)</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pic>
        <p:nvPicPr>
          <p:cNvPr id="1026" name="Picture 2" descr="https://upload.wikimedia.org/wikipedia/commons/thumb/a/a0/MVC-Process.svg/500px-MVC-Process.svg.png">
            <a:extLst>
              <a:ext uri="{FF2B5EF4-FFF2-40B4-BE49-F238E27FC236}">
                <a16:creationId xmlns:a16="http://schemas.microsoft.com/office/drawing/2014/main" id="{58197343-A56A-436A-A4E2-8CF036E81E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728381"/>
            <a:ext cx="3969968" cy="43669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1EBC757-1DAC-4931-A145-B2C52C88F2EE}"/>
              </a:ext>
            </a:extLst>
          </p:cNvPr>
          <p:cNvSpPr/>
          <p:nvPr/>
        </p:nvSpPr>
        <p:spPr>
          <a:xfrm>
            <a:off x="5314597" y="1511309"/>
            <a:ext cx="6096000" cy="4524315"/>
          </a:xfrm>
          <a:prstGeom prst="rect">
            <a:avLst/>
          </a:prstGeom>
        </p:spPr>
        <p:txBody>
          <a:bodyPr>
            <a:spAutoFit/>
          </a:bodyPr>
          <a:lstStyle/>
          <a:p>
            <a:endParaRPr lang="en-US" dirty="0"/>
          </a:p>
          <a:p>
            <a:r>
              <a:rPr lang="en-US" dirty="0"/>
              <a:t>Diagram of interactions within the MVC pattern.</a:t>
            </a:r>
          </a:p>
          <a:p>
            <a:r>
              <a:rPr lang="en-US" b="1" dirty="0"/>
              <a:t>Model–view–controller </a:t>
            </a:r>
            <a:r>
              <a:rPr lang="en-US" dirty="0"/>
              <a:t>is an architectural pattern commonly used for developing user interfaces that divides an application into three interconnected parts. This is done to separate internal representations of information from the ways information is presented to and accepted from the user.[1][2] The MVC design pattern decouples these major components allowing for efficient code reuse and parallel development.</a:t>
            </a:r>
          </a:p>
          <a:p>
            <a:endParaRPr lang="en-US" dirty="0"/>
          </a:p>
          <a:p>
            <a:r>
              <a:rPr lang="en-US" dirty="0"/>
              <a:t>Traditionally used for desktop graphical user interfaces (GUIs), this architecture has become popular for designing web applications and even mobile, desktop and other clients.[3] Popular programming languages like Java, C#, Ruby, PHP have MVC frameworks that are used in web application development straight out of the box</a:t>
            </a:r>
          </a:p>
        </p:txBody>
      </p:sp>
    </p:spTree>
    <p:extLst>
      <p:ext uri="{BB962C8B-B14F-4D97-AF65-F5344CB8AC3E}">
        <p14:creationId xmlns:p14="http://schemas.microsoft.com/office/powerpoint/2010/main" val="175767485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ALL Sprint 1 Assignments &amp; Activity List Items are due this Sunday.</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349767810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Scrum Team:</a:t>
            </a:r>
          </a:p>
          <a:p>
            <a:pPr marL="457200" indent="-457200">
              <a:buFont typeface="+mj-lt"/>
              <a:buAutoNum type="arabicPeriod"/>
            </a:pPr>
            <a:r>
              <a:rPr lang="en-US" sz="2000" dirty="0"/>
              <a:t>Select a Scrum Master for Sprint 2</a:t>
            </a:r>
          </a:p>
          <a:p>
            <a:pPr marL="457200" indent="-457200">
              <a:buFont typeface="+mj-lt"/>
              <a:buAutoNum type="arabicPeriod"/>
            </a:pPr>
            <a:r>
              <a:rPr lang="en-US" sz="2000" dirty="0"/>
              <a:t>Programming Assignment 1 and Quiz 1</a:t>
            </a:r>
          </a:p>
          <a:p>
            <a:pPr marL="457200" indent="-457200">
              <a:buFont typeface="+mj-lt"/>
              <a:buAutoNum type="arabicPeriod"/>
            </a:pPr>
            <a:r>
              <a:rPr lang="en-US" sz="2000" dirty="0"/>
              <a:t>Team report out by new Scrum Master at 2:48</a:t>
            </a:r>
          </a:p>
          <a:p>
            <a:pPr marL="0" indent="0">
              <a:buNone/>
            </a:pPr>
            <a:endParaRPr lang="en-US" sz="2000" dirty="0"/>
          </a:p>
          <a:p>
            <a:pPr marL="0" indent="0">
              <a:buNone/>
            </a:pPr>
            <a:endParaRPr lang="en-US" sz="2000" dirty="0"/>
          </a:p>
          <a:p>
            <a:pPr marL="0" indent="0">
              <a:buNone/>
            </a:pPr>
            <a:endParaRPr lang="en-US" sz="2000" dirty="0"/>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stand up, give your name, your team name,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360273451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92904217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Presenter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give at least one demo of their work during the semester.</a:t>
            </a:r>
          </a:p>
          <a:p>
            <a:pPr marL="0" indent="0">
              <a:buNone/>
            </a:pPr>
            <a:r>
              <a:rPr lang="en-US" sz="2400" dirty="0"/>
              <a:t>Your demo can include any or all of the following:</a:t>
            </a:r>
          </a:p>
          <a:p>
            <a:r>
              <a:rPr lang="en-US" sz="2400" dirty="0"/>
              <a:t>A 2 to 5 minute activity</a:t>
            </a:r>
          </a:p>
          <a:p>
            <a:r>
              <a:rPr lang="en-US" sz="2400" dirty="0"/>
              <a:t>Where you show your application running</a:t>
            </a:r>
          </a:p>
          <a:p>
            <a:r>
              <a:rPr lang="en-US" sz="2400" dirty="0"/>
              <a:t>Comment on your implementation</a:t>
            </a:r>
          </a:p>
          <a:p>
            <a:r>
              <a:rPr lang="en-US" sz="2400" dirty="0"/>
              <a:t>Show the source code</a:t>
            </a:r>
          </a:p>
          <a:p>
            <a:r>
              <a:rPr lang="en-US" sz="2400" dirty="0"/>
              <a:t>Explain how you organized the code</a:t>
            </a:r>
          </a:p>
          <a:p>
            <a:r>
              <a:rPr lang="en-US" sz="2400" dirty="0"/>
              <a:t>Talk about any challenges</a:t>
            </a:r>
          </a:p>
          <a:p>
            <a:r>
              <a:rPr lang="en-US" sz="2400" dirty="0"/>
              <a:t>You should not prepare slides or a presentation</a:t>
            </a:r>
          </a:p>
        </p:txBody>
      </p:sp>
    </p:spTree>
    <p:extLst>
      <p:ext uri="{BB962C8B-B14F-4D97-AF65-F5344CB8AC3E}">
        <p14:creationId xmlns:p14="http://schemas.microsoft.com/office/powerpoint/2010/main" val="523322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34163181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Listener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be listening to many demos during the semester.</a:t>
            </a:r>
          </a:p>
          <a:p>
            <a:pPr marL="0" indent="0">
              <a:buNone/>
            </a:pPr>
            <a:r>
              <a:rPr lang="en-US" sz="2400" dirty="0"/>
              <a:t>Your responsibilities during the demo is:</a:t>
            </a:r>
          </a:p>
          <a:p>
            <a:r>
              <a:rPr lang="en-US" sz="2400" dirty="0"/>
              <a:t>Actively listen and watch what is being demoed</a:t>
            </a:r>
          </a:p>
          <a:p>
            <a:r>
              <a:rPr lang="en-US" sz="2400" dirty="0"/>
              <a:t>Come up with an meaning yet easy to answer question</a:t>
            </a:r>
          </a:p>
          <a:p>
            <a:r>
              <a:rPr lang="en-US" sz="2400" dirty="0"/>
              <a:t>During or after the demo ask your question if the presenter does not get “sufficient” questions from other listeners</a:t>
            </a:r>
          </a:p>
          <a:p>
            <a:r>
              <a:rPr lang="en-US" sz="2400" dirty="0"/>
              <a:t>Do not ask hard question or attempt to review the presenters code</a:t>
            </a:r>
          </a:p>
          <a:p>
            <a:r>
              <a:rPr lang="en-US" sz="2400" dirty="0"/>
              <a:t>Clap for the presenter at the end of the demo and thank them for presenting</a:t>
            </a:r>
          </a:p>
          <a:p>
            <a:r>
              <a:rPr lang="en-US" sz="2400" dirty="0"/>
              <a:t>If you have a hard question or want to make a recommendation, do it later and in private</a:t>
            </a:r>
          </a:p>
        </p:txBody>
      </p:sp>
    </p:spTree>
    <p:extLst>
      <p:ext uri="{BB962C8B-B14F-4D97-AF65-F5344CB8AC3E}">
        <p14:creationId xmlns:p14="http://schemas.microsoft.com/office/powerpoint/2010/main" val="55079216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Javadoc </a:t>
            </a:r>
            <a:r>
              <a:rPr lang="en-US" dirty="0">
                <a:hlinkClick r:id="rId2"/>
              </a:rPr>
              <a:t>[link]</a:t>
            </a:r>
            <a:endParaRPr lang="en-US" dirty="0"/>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dirty="0"/>
              <a:t>History:</a:t>
            </a:r>
          </a:p>
          <a:p>
            <a:pPr marL="0" indent="0">
              <a:buNone/>
            </a:pPr>
            <a:r>
              <a:rPr lang="en-US" dirty="0"/>
              <a:t>Javadoc was an early Java language </a:t>
            </a:r>
            <a:r>
              <a:rPr lang="en-US" dirty="0">
                <a:hlinkClick r:id="rId3" tooltip="Documentation generator"/>
              </a:rPr>
              <a:t>documentation generator</a:t>
            </a:r>
            <a:r>
              <a:rPr lang="en-US" dirty="0"/>
              <a:t>.</a:t>
            </a:r>
            <a:r>
              <a:rPr lang="en-US" baseline="30000" dirty="0">
                <a:hlinkClick r:id="rId4"/>
              </a:rPr>
              <a:t>[5]</a:t>
            </a:r>
            <a:r>
              <a:rPr lang="en-US" dirty="0"/>
              <a:t> Prior to the use of documentation generators it was customary to use technical writers who would typically write only standalone documentation for the software,</a:t>
            </a:r>
            <a:r>
              <a:rPr lang="en-US" baseline="30000" dirty="0">
                <a:hlinkClick r:id="rId5"/>
              </a:rPr>
              <a:t>[6]</a:t>
            </a:r>
            <a:r>
              <a:rPr lang="en-US" dirty="0"/>
              <a:t> but it was much harder to keep this documentation in sync with the software itself.</a:t>
            </a:r>
          </a:p>
          <a:p>
            <a:pPr marL="0" indent="0">
              <a:buNone/>
            </a:pPr>
            <a:endParaRPr lang="en-US" sz="2000" dirty="0"/>
          </a:p>
        </p:txBody>
      </p:sp>
    </p:spTree>
    <p:extLst>
      <p:ext uri="{BB962C8B-B14F-4D97-AF65-F5344CB8AC3E}">
        <p14:creationId xmlns:p14="http://schemas.microsoft.com/office/powerpoint/2010/main" val="308028457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Start, Stop, Continue Retrospective Feedback Model</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601" cy="4486275"/>
          </a:xfrm>
        </p:spPr>
        <p:txBody>
          <a:bodyPr>
            <a:normAutofit/>
          </a:bodyPr>
          <a:lstStyle/>
          <a:p>
            <a:pPr marL="0" indent="0">
              <a:spcAft>
                <a:spcPts val="600"/>
              </a:spcAft>
              <a:buNone/>
            </a:pPr>
            <a:r>
              <a:rPr lang="en-US" b="1" u="sng" dirty="0"/>
              <a:t>Continue</a:t>
            </a:r>
            <a:r>
              <a:rPr lang="en-US" dirty="0"/>
              <a:t>: What is working in the class? Something that we should make sure that we continue to do. </a:t>
            </a:r>
          </a:p>
          <a:p>
            <a:pPr marL="0" indent="0">
              <a:spcAft>
                <a:spcPts val="600"/>
              </a:spcAft>
              <a:buNone/>
            </a:pPr>
            <a:r>
              <a:rPr lang="en-US" b="1" u="sng" dirty="0"/>
              <a:t>Start</a:t>
            </a:r>
            <a:r>
              <a:rPr lang="en-US" dirty="0"/>
              <a:t>: What is something that would be nice to do in the class that we are not doing now? Maybe something that you have seen work well in other classes. </a:t>
            </a:r>
          </a:p>
          <a:p>
            <a:pPr marL="0" indent="0">
              <a:spcAft>
                <a:spcPts val="600"/>
              </a:spcAft>
              <a:buNone/>
            </a:pPr>
            <a:r>
              <a:rPr lang="en-US" b="1" u="sng" dirty="0"/>
              <a:t>Stop</a:t>
            </a:r>
            <a:r>
              <a:rPr lang="en-US" dirty="0"/>
              <a:t>: What is not working in the class? Something that we should stop doing. </a:t>
            </a:r>
          </a:p>
        </p:txBody>
      </p:sp>
    </p:spTree>
    <p:extLst>
      <p:ext uri="{BB962C8B-B14F-4D97-AF65-F5344CB8AC3E}">
        <p14:creationId xmlns:p14="http://schemas.microsoft.com/office/powerpoint/2010/main" val="128197099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F2C5635-17FA-43E9-8DC0-B1BC5391FAF2}"/>
              </a:ext>
            </a:extLst>
          </p:cNvPr>
          <p:cNvPicPr>
            <a:picLocks noChangeAspect="1"/>
          </p:cNvPicPr>
          <p:nvPr/>
        </p:nvPicPr>
        <p:blipFill>
          <a:blip r:embed="rId3"/>
          <a:stretch>
            <a:fillRect/>
          </a:stretch>
        </p:blipFill>
        <p:spPr>
          <a:xfrm>
            <a:off x="3328987" y="2324100"/>
            <a:ext cx="5534025" cy="2209800"/>
          </a:xfrm>
          <a:prstGeom prst="rect">
            <a:avLst/>
          </a:prstGeom>
        </p:spPr>
      </p:pic>
    </p:spTree>
    <p:extLst>
      <p:ext uri="{BB962C8B-B14F-4D97-AF65-F5344CB8AC3E}">
        <p14:creationId xmlns:p14="http://schemas.microsoft.com/office/powerpoint/2010/main" val="142270910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DE0F57-6E08-4E00-A5B7-1C1604074CFD}"/>
              </a:ext>
            </a:extLst>
          </p:cNvPr>
          <p:cNvPicPr>
            <a:picLocks noChangeAspect="1"/>
          </p:cNvPicPr>
          <p:nvPr/>
        </p:nvPicPr>
        <p:blipFill>
          <a:blip r:embed="rId2"/>
          <a:stretch>
            <a:fillRect/>
          </a:stretch>
        </p:blipFill>
        <p:spPr>
          <a:xfrm>
            <a:off x="252412" y="642937"/>
            <a:ext cx="11687175" cy="5572125"/>
          </a:xfrm>
          <a:prstGeom prst="rect">
            <a:avLst/>
          </a:prstGeom>
        </p:spPr>
      </p:pic>
    </p:spTree>
    <p:extLst>
      <p:ext uri="{BB962C8B-B14F-4D97-AF65-F5344CB8AC3E}">
        <p14:creationId xmlns:p14="http://schemas.microsoft.com/office/powerpoint/2010/main" val="4112957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 &amp;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fontScale="92500" lnSpcReduction="10000"/>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Personal Laptop, MacOS, VS Code, </a:t>
            </a:r>
            <a:r>
              <a:rPr lang="en-US" sz="2000" b="1" dirty="0" err="1"/>
              <a:t>FireFox</a:t>
            </a:r>
            <a:r>
              <a:rPr lang="en-US" sz="2000" b="1" dirty="0"/>
              <a:t> browser </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a:t>
            </a:r>
            <a:r>
              <a:rPr lang="en-US" sz="2000" b="1" dirty="0" err="1"/>
              <a:t>Quetico</a:t>
            </a:r>
            <a:r>
              <a:rPr lang="en-US" sz="2000" b="1" dirty="0"/>
              <a:t>) and Triathlons</a:t>
            </a:r>
          </a:p>
          <a:p>
            <a:pPr marL="0" indent="0">
              <a:spcBef>
                <a:spcPts val="2400"/>
              </a:spcBef>
              <a:spcAft>
                <a:spcPts val="600"/>
              </a:spcAft>
              <a:buNone/>
            </a:pPr>
            <a:r>
              <a:rPr lang="en-US" sz="2000" dirty="0"/>
              <a:t>Top two or three things that you would like to get out of this class</a:t>
            </a:r>
          </a:p>
          <a:p>
            <a:pPr lvl="2">
              <a:spcBef>
                <a:spcPts val="0"/>
              </a:spcBef>
              <a:buFont typeface="Wingdings" panose="05000000000000000000" pitchFamily="2" charset="2"/>
              <a:buChar char="§"/>
            </a:pPr>
            <a:r>
              <a:rPr lang="en-US" b="1" dirty="0"/>
              <a:t>help each of you be successful in this class </a:t>
            </a:r>
          </a:p>
          <a:p>
            <a:pPr lvl="2">
              <a:spcBef>
                <a:spcPts val="0"/>
              </a:spcBef>
              <a:buFont typeface="Wingdings" panose="05000000000000000000" pitchFamily="2" charset="2"/>
              <a:buChar char="§"/>
            </a:pPr>
            <a:r>
              <a:rPr lang="en-US" b="1" dirty="0"/>
              <a:t>explore software development processes and techniques together and motivate you to look deeper</a:t>
            </a:r>
          </a:p>
          <a:p>
            <a:pPr lvl="2">
              <a:spcBef>
                <a:spcPts val="0"/>
              </a:spcBef>
              <a:buFont typeface="Wingdings" panose="05000000000000000000" pitchFamily="2" charset="2"/>
              <a:buChar char="§"/>
            </a:pPr>
            <a:r>
              <a:rPr lang="en-US" b="1" dirty="0"/>
              <a:t>and for us to find a little enjoyment and fun along the way* </a:t>
            </a:r>
          </a:p>
          <a:p>
            <a:pPr lvl="2">
              <a:spcBef>
                <a:spcPts val="0"/>
              </a:spcBef>
              <a:buFont typeface="Wingdings" panose="05000000000000000000" pitchFamily="2" charset="2"/>
              <a:buChar char="§"/>
            </a:pPr>
            <a:r>
              <a:rPr lang="en-US" b="1" dirty="0"/>
              <a:t>… oh yes, and it would be wonderful if I could help you build something that made you proud during the semester</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5-year+ period while setting up the 400+ person 		John Deere Technology Center – India application development organization.</a:t>
            </a:r>
          </a:p>
        </p:txBody>
      </p:sp>
    </p:spTree>
    <p:extLst>
      <p:ext uri="{BB962C8B-B14F-4D97-AF65-F5344CB8AC3E}">
        <p14:creationId xmlns:p14="http://schemas.microsoft.com/office/powerpoint/2010/main" val="824753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This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1800" dirty="0"/>
              <a:t>In preparation for tomorrow's class, I would like to request that you spend a few minutes completing two items:</a:t>
            </a:r>
          </a:p>
          <a:p>
            <a:r>
              <a:rPr lang="en-US" sz="1800" dirty="0"/>
              <a:t>Understand how Blended Learning, Flipped Classroom, and Online class formats relate by reviewing "Blended Learning &amp; Flipped Classroom" [video]</a:t>
            </a:r>
          </a:p>
          <a:p>
            <a:r>
              <a:rPr lang="en-US" sz="1800" dirty="0"/>
              <a:t>Review “Introduction to Scrum in 7 Minutes” </a:t>
            </a:r>
            <a:r>
              <a:rPr lang="en-US" sz="1800" dirty="0">
                <a:hlinkClick r:id="rId2"/>
              </a:rPr>
              <a:t>[video]</a:t>
            </a:r>
            <a:endParaRPr lang="en-US" sz="1800" b="1" dirty="0"/>
          </a:p>
        </p:txBody>
      </p:sp>
    </p:spTree>
    <p:extLst>
      <p:ext uri="{BB962C8B-B14F-4D97-AF65-F5344CB8AC3E}">
        <p14:creationId xmlns:p14="http://schemas.microsoft.com/office/powerpoint/2010/main" val="17098720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254</TotalTime>
  <Words>4385</Words>
  <Application>Microsoft Macintosh PowerPoint</Application>
  <PresentationFormat>Widescreen</PresentationFormat>
  <Paragraphs>517</Paragraphs>
  <Slides>74</Slides>
  <Notes>57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Arial</vt:lpstr>
      <vt:lpstr>Calibri</vt:lpstr>
      <vt:lpstr>Calibri Light</vt:lpstr>
      <vt:lpstr>Symbol</vt:lpstr>
      <vt:lpstr>Wingdings</vt:lpstr>
      <vt:lpstr>Office Theme</vt:lpstr>
      <vt:lpstr>Object-Oriented Programming Discussion, Lecture, &amp; Lab Eric Pogue</vt:lpstr>
      <vt:lpstr>Welcome!</vt:lpstr>
      <vt:lpstr>Today’s “Friendly Conversation” topic</vt:lpstr>
      <vt:lpstr>Introductions – Discussion Board (DB) 1</vt:lpstr>
      <vt:lpstr>Introductions – Name Card plus Interesting Fact</vt:lpstr>
      <vt:lpstr>Introductions</vt:lpstr>
      <vt:lpstr>PowerPoint Presentation</vt:lpstr>
      <vt:lpstr>Welcome &amp; Introductions</vt:lpstr>
      <vt:lpstr>Assignment for This Class</vt:lpstr>
      <vt:lpstr>Blended Learning &amp; Flipped Classroom form "Blended Learning &amp; Flipped Classroom" video</vt:lpstr>
      <vt:lpstr>Course Overview</vt:lpstr>
      <vt:lpstr>Syllabus Overview</vt:lpstr>
      <vt:lpstr>Preview of Weeks 1&amp;2 /  Sprint 1 Activities List &amp; Assignments</vt:lpstr>
      <vt:lpstr>Assignment for Next Class</vt:lpstr>
      <vt:lpstr>Lab</vt:lpstr>
      <vt:lpstr>PowerPoint Presentation</vt:lpstr>
      <vt:lpstr>Scrum Discussion from Introduction to Scrum - 7 Minutes YouTube video [link]</vt:lpstr>
      <vt:lpstr>Recall Blended Learning &amp; Flipped Classroom</vt:lpstr>
      <vt:lpstr>Lab (continued)</vt:lpstr>
      <vt:lpstr>Introductions – Name Cards plus Interesting Fact</vt:lpstr>
      <vt:lpstr>Wrap-up and  Final Questions/Comments</vt:lpstr>
      <vt:lpstr>End of Session</vt:lpstr>
      <vt:lpstr>Object-Oriented Programming Discussion, Lecture, &amp; Lab Eric Pogue</vt:lpstr>
      <vt:lpstr>Text File Encoding Standards</vt:lpstr>
      <vt:lpstr>ASCII</vt:lpstr>
      <vt:lpstr>Text File End-Of-Line (EOL) and Encoding</vt:lpstr>
      <vt:lpstr>Source Code Indenting and Tabs vs Spaces</vt:lpstr>
      <vt:lpstr>Assignment for This Class</vt:lpstr>
      <vt:lpstr>Scrum &amp; Scrum Roles – Sprint Planning</vt:lpstr>
      <vt:lpstr>Q&amp;A: Syllabus Overview</vt:lpstr>
      <vt:lpstr>Q&amp;A: Programming Assignment 1</vt:lpstr>
      <vt:lpstr>Q&amp;A: Quiz 1 </vt:lpstr>
      <vt:lpstr>Assignment for Next Class</vt:lpstr>
      <vt:lpstr>Lab</vt:lpstr>
      <vt:lpstr>Lab</vt:lpstr>
      <vt:lpstr>Wrap-up and  Final Questions/Comments  Take your name tags with you and bring them back to class through the end of Sprint 2 </vt:lpstr>
      <vt:lpstr>End of Session</vt:lpstr>
      <vt:lpstr>Object-Oriented Programming Discussion, Lecture, &amp; Lab Eric Pogue</vt:lpstr>
      <vt:lpstr>Assignment from Last Class</vt:lpstr>
      <vt:lpstr>Text File Encoding Standards</vt:lpstr>
      <vt:lpstr>ASCII</vt:lpstr>
      <vt:lpstr>Text File End-Of-Line (EOL) and Encoding</vt:lpstr>
      <vt:lpstr>Source Code Indenting and Tabs vs Spaces</vt:lpstr>
      <vt:lpstr>Q&amp;A: Programming Assignment 1</vt:lpstr>
      <vt:lpstr>Q&amp;A: Quiz 1</vt:lpstr>
      <vt:lpstr>Assignment for Next Class</vt:lpstr>
      <vt:lpstr>Lab</vt:lpstr>
      <vt:lpstr>End of Session</vt:lpstr>
      <vt:lpstr>Object-Oriented Programming Discussion, Lecture, &amp; Lab Eric Pogue</vt:lpstr>
      <vt:lpstr>Assignment from Last Class</vt:lpstr>
      <vt:lpstr>Friendly Conversation Topic –  Source Code Snippets in VS Code</vt:lpstr>
      <vt:lpstr>Q&amp;A: Concepts &amp; Practices</vt:lpstr>
      <vt:lpstr>Q&amp;A: OOP Patterns</vt:lpstr>
      <vt:lpstr>Discussion: Git &amp; GitHub</vt:lpstr>
      <vt:lpstr>Assignment for Next Class</vt:lpstr>
      <vt:lpstr>Lab</vt:lpstr>
      <vt:lpstr>End of Session</vt:lpstr>
      <vt:lpstr>Object-Oriented Programming Discussion, Lecture, &amp; Lab Eric Pogue</vt:lpstr>
      <vt:lpstr>Assignment from Last Class</vt:lpstr>
      <vt:lpstr>One Space or Two Spaces After a Period?</vt:lpstr>
      <vt:lpstr>Only One Space After a Period</vt:lpstr>
      <vt:lpstr>Friendly Conversation Topic –  Source Code Snippets in VS Code</vt:lpstr>
      <vt:lpstr>Q&amp;A: Concepts &amp; Practices</vt:lpstr>
      <vt:lpstr>Discussion: OOP Patterns  (Who are the Gang of Four?)</vt:lpstr>
      <vt:lpstr>Model-View-Controller (MVC)</vt:lpstr>
      <vt:lpstr>Assignment for Next Class</vt:lpstr>
      <vt:lpstr>Lab</vt:lpstr>
      <vt:lpstr>End of Session</vt:lpstr>
      <vt:lpstr>Demo Guidelines – Presenter </vt:lpstr>
      <vt:lpstr>Demo Guidelines – Listener </vt:lpstr>
      <vt:lpstr>Javadoc [link]</vt:lpstr>
      <vt:lpstr>Start, Stop, Continue Retrospective Feedback Model</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26</cp:revision>
  <dcterms:created xsi:type="dcterms:W3CDTF">2019-01-14T15:53:15Z</dcterms:created>
  <dcterms:modified xsi:type="dcterms:W3CDTF">2020-01-14T17:14:41Z</dcterms:modified>
</cp:coreProperties>
</file>